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9" r:id="rId4"/>
    <p:sldId id="260" r:id="rId5"/>
    <p:sldId id="261" r:id="rId6"/>
    <p:sldId id="268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81" r:id="rId24"/>
    <p:sldId id="293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89" r:id="rId35"/>
    <p:sldId id="292" r:id="rId36"/>
    <p:sldId id="291" r:id="rId37"/>
    <p:sldId id="296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C4E4-4FE6-4B80-AA05-BF6FE6CEF77A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465E-0F84-48FF-A554-75A5DBB9EE8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uact=8&amp;ved=&amp;url=http://www.staciebingham.com/blog/category/tongue%20tie&amp;psig=AFQjCNFyoh9AH9-VgHCqkY5W0Z3Y_lkwzg&amp;ust=145201689571359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Creating a Breastfeeding </a:t>
            </a:r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N</a:t>
            </a:r>
            <a:r>
              <a:rPr lang="en-US" dirty="0" smtClean="0"/>
              <a:t>etwork for Continuity of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3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all of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Families needed help</a:t>
            </a:r>
          </a:p>
          <a:p>
            <a:pPr lvl="1"/>
            <a:r>
              <a:rPr lang="en-US" dirty="0" smtClean="0"/>
              <a:t>Some found knowledgeable lactation consultants and were then sent on to Illinois for proper release – were paying out of pocket</a:t>
            </a:r>
          </a:p>
          <a:p>
            <a:pPr lvl="1"/>
            <a:r>
              <a:rPr lang="en-US" dirty="0" smtClean="0"/>
              <a:t>Some had providers to incomplete releases and then said lack of improvement was evidence that tongue ties aren’t worth treating</a:t>
            </a:r>
          </a:p>
          <a:p>
            <a:pPr lvl="1"/>
            <a:r>
              <a:rPr lang="en-US" dirty="0" smtClean="0"/>
              <a:t>Some were sent to ENTs and told these didn’t need correction or the only way to correct is in an OR</a:t>
            </a:r>
          </a:p>
          <a:p>
            <a:pPr lvl="1"/>
            <a:r>
              <a:rPr lang="en-US" dirty="0" smtClean="0"/>
              <a:t>Some were told by their providers that some moms just aren’t meant to breastfeed and discontinued or were left to struggle on their own</a:t>
            </a:r>
          </a:p>
        </p:txBody>
      </p:sp>
    </p:spTree>
    <p:extLst>
      <p:ext uri="{BB962C8B-B14F-4D97-AF65-F5344CB8AC3E}">
        <p14:creationId xmlns:p14="http://schemas.microsoft.com/office/powerpoint/2010/main" val="207140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all of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Some were referred on to speech therapists who may not have known about ties and had weeks of therapy without much improvement</a:t>
            </a:r>
          </a:p>
          <a:p>
            <a:pPr lvl="1"/>
            <a:r>
              <a:rPr lang="en-US" dirty="0" smtClean="0"/>
              <a:t>Some were sent to lactation consultants who didn’t know about ties and who struggled to help them find a solution</a:t>
            </a:r>
          </a:p>
          <a:p>
            <a:pPr lvl="1"/>
            <a:r>
              <a:rPr lang="en-US" dirty="0" smtClean="0"/>
              <a:t>Some were told their baby had no ties, simply not given help and just stopped breastfeeding</a:t>
            </a:r>
          </a:p>
          <a:p>
            <a:pPr lvl="1"/>
            <a:r>
              <a:rPr lang="en-US" dirty="0" smtClean="0"/>
              <a:t>Some babies failed to thrive and were switched to bottles, or advised to supplement and milk supplies dwindled or were even admitted to the hospital…</a:t>
            </a:r>
          </a:p>
        </p:txBody>
      </p:sp>
    </p:spTree>
    <p:extLst>
      <p:ext uri="{BB962C8B-B14F-4D97-AF65-F5344CB8AC3E}">
        <p14:creationId xmlns:p14="http://schemas.microsoft.com/office/powerpoint/2010/main" val="29867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all that…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Fewer babies breastfed </a:t>
            </a:r>
          </a:p>
          <a:p>
            <a:r>
              <a:rPr lang="en-US" sz="4000" dirty="0" smtClean="0"/>
              <a:t>Shorter durations of breastfeeding</a:t>
            </a:r>
          </a:p>
          <a:p>
            <a:endParaRPr lang="en-US" dirty="0"/>
          </a:p>
          <a:p>
            <a:r>
              <a:rPr lang="en-US" dirty="0" smtClean="0"/>
              <a:t>Many believe is tongue and lip tie are identified and treated early as problems are arising, the rate of breastfeeding a several months of age will go 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9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The Tongue Tie Project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403546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project set out to educate the players in a breastfeeding dyad’s journey</a:t>
            </a:r>
          </a:p>
          <a:p>
            <a:pPr lvl="2"/>
            <a:r>
              <a:rPr lang="en-US" dirty="0" smtClean="0"/>
              <a:t>Spring 2013 Wisconsin Association of Lactation Consultants Conference – featured Catherine Watson </a:t>
            </a:r>
            <a:r>
              <a:rPr lang="en-US" dirty="0" err="1" smtClean="0"/>
              <a:t>Genna</a:t>
            </a:r>
            <a:r>
              <a:rPr lang="en-US" dirty="0" smtClean="0"/>
              <a:t> on infant sucking skills</a:t>
            </a:r>
          </a:p>
          <a:p>
            <a:pPr lvl="2"/>
            <a:r>
              <a:rPr lang="en-US" dirty="0" smtClean="0"/>
              <a:t>Lecture by Karen Metzler, MS, Genetic counselor on posterior tongue tie at UW Fox Valley Family Medicine Residency Clinic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7951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WALC grant obtained to address better education among primary care providers AND to help train providers in the treatment of posterior tongue tie</a:t>
            </a:r>
          </a:p>
          <a:p>
            <a:pPr lvl="1"/>
            <a:r>
              <a:rPr lang="en-US" dirty="0" smtClean="0"/>
              <a:t>Info packets</a:t>
            </a:r>
          </a:p>
          <a:p>
            <a:pPr lvl="1"/>
            <a:r>
              <a:rPr lang="en-US" dirty="0" smtClean="0"/>
              <a:t>Network of Lactation consultants and BFAN working to identify interested providers to “shepherd along”</a:t>
            </a:r>
          </a:p>
          <a:p>
            <a:pPr lvl="1"/>
            <a:r>
              <a:rPr lang="en-US" dirty="0" smtClean="0"/>
              <a:t>Copies of Dr. Jain video available to check out to interested providers</a:t>
            </a:r>
          </a:p>
        </p:txBody>
      </p:sp>
    </p:spTree>
    <p:extLst>
      <p:ext uri="{BB962C8B-B14F-4D97-AF65-F5344CB8AC3E}">
        <p14:creationId xmlns:p14="http://schemas.microsoft.com/office/powerpoint/2010/main" val="2038123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Information packet developed</a:t>
            </a:r>
          </a:p>
          <a:p>
            <a:pPr lvl="1"/>
            <a:r>
              <a:rPr lang="en-US" dirty="0" err="1" smtClean="0"/>
              <a:t>Revew</a:t>
            </a:r>
            <a:r>
              <a:rPr lang="en-US" dirty="0" smtClean="0"/>
              <a:t> of 107 peer-reviewed journal articles published between 1993 and summer 2013 and “Tongue-Tie: Morphogenesis, Impact, Assessment and Treatment” by Alison </a:t>
            </a:r>
            <a:r>
              <a:rPr lang="en-US" dirty="0" err="1" smtClean="0"/>
              <a:t>Hazelbaker</a:t>
            </a:r>
            <a:endParaRPr lang="en-US" dirty="0" smtClean="0"/>
          </a:p>
          <a:p>
            <a:pPr lvl="1"/>
            <a:r>
              <a:rPr lang="en-US" dirty="0" smtClean="0"/>
              <a:t>Packet with 5 key articles, handout on </a:t>
            </a:r>
            <a:r>
              <a:rPr lang="en-US" dirty="0" err="1"/>
              <a:t>H</a:t>
            </a:r>
            <a:r>
              <a:rPr lang="en-US" dirty="0" err="1" smtClean="0"/>
              <a:t>azelbaker</a:t>
            </a:r>
            <a:r>
              <a:rPr lang="en-US" dirty="0" smtClean="0"/>
              <a:t> assessment, resource lists, patient handout and Karen Metzler’s personal story</a:t>
            </a:r>
          </a:p>
          <a:p>
            <a:pPr lvl="1"/>
            <a:r>
              <a:rPr lang="en-US" dirty="0" smtClean="0"/>
              <a:t>Physician offices in 5 counties identified </a:t>
            </a:r>
          </a:p>
          <a:p>
            <a:pPr lvl="2"/>
            <a:r>
              <a:rPr lang="en-US" dirty="0" smtClean="0"/>
              <a:t>Outagamie, Waushara, Winnebago, Green Lake, Calumet</a:t>
            </a:r>
          </a:p>
          <a:p>
            <a:pPr lvl="2"/>
            <a:r>
              <a:rPr lang="en-US" dirty="0" smtClean="0"/>
              <a:t>10-15 minute face to face presentation</a:t>
            </a:r>
          </a:p>
          <a:p>
            <a:pPr lvl="2"/>
            <a:r>
              <a:rPr lang="en-US" dirty="0" smtClean="0"/>
              <a:t>Education packet</a:t>
            </a:r>
          </a:p>
          <a:p>
            <a:pPr lvl="2"/>
            <a:r>
              <a:rPr lang="en-US" dirty="0" smtClean="0"/>
              <a:t>Copy of Dr. </a:t>
            </a:r>
            <a:r>
              <a:rPr lang="en-US" dirty="0" err="1" smtClean="0"/>
              <a:t>Kotlow’s</a:t>
            </a:r>
            <a:r>
              <a:rPr lang="en-US" dirty="0" smtClean="0"/>
              <a:t> “breastfeeding should be fun and enjoyable book”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 - Continued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November 2014 LLL of Wisconsin’s annual conference featured Drs. Alison </a:t>
            </a:r>
            <a:r>
              <a:rPr lang="en-US" dirty="0" err="1" smtClean="0"/>
              <a:t>Hazelbaker</a:t>
            </a:r>
            <a:r>
              <a:rPr lang="en-US" dirty="0" smtClean="0"/>
              <a:t> and Lawrence </a:t>
            </a:r>
            <a:r>
              <a:rPr lang="en-US" dirty="0" err="1" smtClean="0"/>
              <a:t>Kotlow</a:t>
            </a:r>
            <a:r>
              <a:rPr lang="en-US" dirty="0" smtClean="0"/>
              <a:t> – experts in tongue and lip tie</a:t>
            </a:r>
          </a:p>
          <a:p>
            <a:pPr lvl="1"/>
            <a:r>
              <a:rPr lang="en-US" dirty="0" smtClean="0"/>
              <a:t>In conjunction with this </a:t>
            </a:r>
            <a:r>
              <a:rPr lang="en-US" dirty="0" err="1" smtClean="0"/>
              <a:t>BFANwi</a:t>
            </a:r>
            <a:r>
              <a:rPr lang="en-US" dirty="0" smtClean="0"/>
              <a:t> and LLL partnered to plan 2 day long workshops for providers to learn the </a:t>
            </a:r>
            <a:r>
              <a:rPr lang="en-US" dirty="0" err="1" smtClean="0"/>
              <a:t>Hazelbaker</a:t>
            </a:r>
            <a:r>
              <a:rPr lang="en-US" dirty="0" smtClean="0"/>
              <a:t> Assessment Tool for Lingual Frenulum Function</a:t>
            </a:r>
          </a:p>
        </p:txBody>
      </p:sp>
    </p:spTree>
    <p:extLst>
      <p:ext uri="{BB962C8B-B14F-4D97-AF65-F5344CB8AC3E}">
        <p14:creationId xmlns:p14="http://schemas.microsoft.com/office/powerpoint/2010/main" val="406344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Education – Continued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</a:t>
            </a:r>
            <a:r>
              <a:rPr lang="en-US" dirty="0" err="1" smtClean="0"/>
              <a:t>Hazelbaker</a:t>
            </a:r>
            <a:r>
              <a:rPr lang="en-US" dirty="0" smtClean="0"/>
              <a:t> tool workshops have occurred across the area through collaboration with </a:t>
            </a:r>
            <a:r>
              <a:rPr lang="en-US" dirty="0" err="1" smtClean="0"/>
              <a:t>BFANwi</a:t>
            </a:r>
            <a:r>
              <a:rPr lang="en-US" dirty="0" smtClean="0"/>
              <a:t>, breastfeeding moms, LLL groups, and lactation consultants. </a:t>
            </a:r>
          </a:p>
          <a:p>
            <a:pPr lvl="1"/>
            <a:r>
              <a:rPr lang="en-US" dirty="0" smtClean="0"/>
              <a:t>Attendees include interested physicians, Lactation consultants, speech therapists, dentists, nurses, etc.</a:t>
            </a:r>
          </a:p>
        </p:txBody>
      </p:sp>
    </p:spTree>
    <p:extLst>
      <p:ext uri="{BB962C8B-B14F-4D97-AF65-F5344CB8AC3E}">
        <p14:creationId xmlns:p14="http://schemas.microsoft.com/office/powerpoint/2010/main" val="152186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Shepherding of new providers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story of the project is my story with maybe a little more incentive than some other providers</a:t>
            </a:r>
          </a:p>
          <a:p>
            <a:pPr lvl="1"/>
            <a:r>
              <a:rPr lang="en-US" dirty="0" smtClean="0"/>
              <a:t>Knew about tongue tie</a:t>
            </a:r>
          </a:p>
          <a:p>
            <a:pPr lvl="1"/>
            <a:r>
              <a:rPr lang="en-US" dirty="0" smtClean="0"/>
              <a:t>Karen’s 2013 talk to the residency about posterior ties</a:t>
            </a:r>
          </a:p>
          <a:p>
            <a:pPr lvl="1"/>
            <a:r>
              <a:rPr lang="en-US" dirty="0" smtClean="0"/>
              <a:t>“viewing party” for the Dr. Jain video</a:t>
            </a:r>
          </a:p>
          <a:p>
            <a:pPr lvl="1"/>
            <a:r>
              <a:rPr lang="en-US" dirty="0" smtClean="0"/>
              <a:t>Reviewed many of the 107 articles Karen reviewed</a:t>
            </a:r>
          </a:p>
          <a:p>
            <a:pPr lvl="1"/>
            <a:r>
              <a:rPr lang="en-US" dirty="0" smtClean="0"/>
              <a:t>Karen connected me with </a:t>
            </a:r>
            <a:r>
              <a:rPr lang="en-US" dirty="0" err="1" smtClean="0"/>
              <a:t>Jennilee</a:t>
            </a:r>
            <a:r>
              <a:rPr lang="en-US" dirty="0" smtClean="0"/>
              <a:t> Hill to go out and train (was willing to work to get me in with Bobby </a:t>
            </a:r>
            <a:r>
              <a:rPr lang="en-US" dirty="0" err="1" smtClean="0"/>
              <a:t>Ghaheri</a:t>
            </a:r>
            <a:r>
              <a:rPr lang="en-US" dirty="0" smtClean="0"/>
              <a:t> had I had the travel time and funds)</a:t>
            </a:r>
          </a:p>
          <a:p>
            <a:pPr lvl="1"/>
            <a:r>
              <a:rPr lang="en-US" dirty="0" smtClean="0"/>
              <a:t>Connected me with Facebook professionals page so I could learn about </a:t>
            </a:r>
            <a:r>
              <a:rPr lang="en-US" dirty="0" err="1" smtClean="0"/>
              <a:t>multidisplinary</a:t>
            </a:r>
            <a:r>
              <a:rPr lang="en-US" dirty="0" smtClean="0"/>
              <a:t> care surrounding release</a:t>
            </a:r>
          </a:p>
          <a:p>
            <a:pPr lvl="1"/>
            <a:r>
              <a:rPr lang="en-US" dirty="0" smtClean="0"/>
              <a:t>My own experiences with the IBCLC I saw helped connect me with speech, chiropractic providers, understand the importance of lactation support – but I’m getting ahead of myself. </a:t>
            </a:r>
          </a:p>
        </p:txBody>
      </p:sp>
    </p:spTree>
    <p:extLst>
      <p:ext uri="{BB962C8B-B14F-4D97-AF65-F5344CB8AC3E}">
        <p14:creationId xmlns:p14="http://schemas.microsoft.com/office/powerpoint/2010/main" val="232101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conflicts of interest </a:t>
            </a:r>
            <a:r>
              <a:rPr lang="en-US" smtClean="0"/>
              <a:t>to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5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the Problem – The knowledge gap.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696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 doctors aren’t formally taught about breastfeeding for more than an hour or two in medical school and possibly a bit more in residency if interested</a:t>
            </a:r>
          </a:p>
          <a:p>
            <a:r>
              <a:rPr lang="en-US" dirty="0" smtClean="0"/>
              <a:t>Everything I know about breastfeeding I learned from other moms, my IBCLC, </a:t>
            </a:r>
            <a:r>
              <a:rPr lang="en-US" dirty="0" err="1" smtClean="0"/>
              <a:t>facebook</a:t>
            </a:r>
            <a:r>
              <a:rPr lang="en-US" dirty="0" smtClean="0"/>
              <a:t>, books because I took the time to read and educate myself…and my own trial and error. </a:t>
            </a:r>
          </a:p>
          <a:p>
            <a:r>
              <a:rPr lang="en-US" dirty="0" smtClean="0"/>
              <a:t>Remember this gap not only for its impact on tongue tie but for its impact on EVERYTHING breastfeeding</a:t>
            </a:r>
          </a:p>
          <a:p>
            <a:pPr lvl="1"/>
            <a:r>
              <a:rPr lang="en-US" dirty="0" smtClean="0"/>
              <a:t>How did I learn when to supplement </a:t>
            </a:r>
          </a:p>
          <a:p>
            <a:pPr lvl="1"/>
            <a:r>
              <a:rPr lang="en-US" dirty="0" smtClean="0"/>
              <a:t>How did I learn to evaluate latch</a:t>
            </a:r>
          </a:p>
          <a:p>
            <a:pPr lvl="1"/>
            <a:r>
              <a:rPr lang="en-US" dirty="0" smtClean="0"/>
              <a:t>How did I learn anything about pumping</a:t>
            </a:r>
          </a:p>
          <a:p>
            <a:pPr lvl="1"/>
            <a:r>
              <a:rPr lang="en-US" dirty="0" smtClean="0"/>
              <a:t>How did I learn what to do when breastfeeding doesn’t go smoothly</a:t>
            </a:r>
          </a:p>
          <a:p>
            <a:r>
              <a:rPr lang="en-US" sz="4000" dirty="0" smtClean="0"/>
              <a:t>For someone used to educating patients from a position of authority it isn’t always easy to see this gap in knowledge or appropriately defer to the people who know the answers</a:t>
            </a:r>
          </a:p>
        </p:txBody>
      </p:sp>
    </p:spTree>
    <p:extLst>
      <p:ext uri="{BB962C8B-B14F-4D97-AF65-F5344CB8AC3E}">
        <p14:creationId xmlns:p14="http://schemas.microsoft.com/office/powerpoint/2010/main" val="45595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knowledge gap.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Hadn’t heard of a tongue tie until the lactation consultant in the hospital told me my son had one</a:t>
            </a:r>
          </a:p>
          <a:p>
            <a:r>
              <a:rPr lang="en-US" dirty="0" smtClean="0"/>
              <a:t>Had never seen a frenotomy in all of medical school or residency</a:t>
            </a:r>
          </a:p>
          <a:p>
            <a:r>
              <a:rPr lang="en-US" dirty="0" smtClean="0"/>
              <a:t>Even with my son, wasn’t aware enough to realize that his tongue function still wasn’t great after his anterior release and that is why we couldn’t breastfeed.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9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knowledge gap.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the training I was able to access through the tongue tie project</a:t>
            </a:r>
          </a:p>
          <a:p>
            <a:pPr lvl="1"/>
            <a:r>
              <a:rPr lang="en-US" dirty="0" smtClean="0"/>
              <a:t>With the help of lactation consultants</a:t>
            </a:r>
          </a:p>
          <a:p>
            <a:pPr lvl="1"/>
            <a:r>
              <a:rPr lang="en-US" dirty="0" smtClean="0"/>
              <a:t>With the help of knowledgeable moms</a:t>
            </a:r>
          </a:p>
          <a:p>
            <a:pPr lvl="1"/>
            <a:r>
              <a:rPr lang="en-US" dirty="0" smtClean="0"/>
              <a:t>With the help of knowledgeable medical providers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…I wouldn’t know much…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70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now 6 to 7 providers statewide that are believed to be reliable for adequate release and appropriate aftercare recommendations for treatment of tongue and lip tie </a:t>
            </a:r>
          </a:p>
          <a:p>
            <a:r>
              <a:rPr lang="en-US" dirty="0" smtClean="0"/>
              <a:t>4 of these are in the northeast </a:t>
            </a:r>
            <a:r>
              <a:rPr lang="en-US" dirty="0"/>
              <a:t>W</a:t>
            </a:r>
            <a:r>
              <a:rPr lang="en-US" dirty="0" smtClean="0"/>
              <a:t>isconsin region </a:t>
            </a:r>
          </a:p>
          <a:p>
            <a:r>
              <a:rPr lang="en-US" dirty="0" smtClean="0"/>
              <a:t>We continue to work on education and access</a:t>
            </a:r>
          </a:p>
          <a:p>
            <a:pPr lvl="1"/>
            <a:r>
              <a:rPr lang="en-US" dirty="0" err="1" smtClean="0"/>
              <a:t>Thedacare</a:t>
            </a:r>
            <a:r>
              <a:rPr lang="en-US" dirty="0" smtClean="0"/>
              <a:t> has a pediatrician “looking at” tongue tie for their practice – evaluating research, outcomes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I have had referrals from local NICU and several pediatricians directly</a:t>
            </a:r>
          </a:p>
        </p:txBody>
      </p:sp>
    </p:spTree>
    <p:extLst>
      <p:ext uri="{BB962C8B-B14F-4D97-AF65-F5344CB8AC3E}">
        <p14:creationId xmlns:p14="http://schemas.microsoft.com/office/powerpoint/2010/main" val="1503341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Talk: “Creating a breastfeeding support network for continuity of care”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ollaboration and a support network were key to solving the problem gaps in knowledge about tongue and lip tie and their impact on breastfeeding. </a:t>
            </a:r>
          </a:p>
          <a:p>
            <a:r>
              <a:rPr lang="en-US" dirty="0" smtClean="0"/>
              <a:t>Collaboration and a support network were key in getting me trained to know about breastfeeding and tongue and lip tie and to become a release provider.</a:t>
            </a:r>
          </a:p>
          <a:p>
            <a:endParaRPr lang="en-US" dirty="0"/>
          </a:p>
          <a:p>
            <a:r>
              <a:rPr lang="en-US" dirty="0" smtClean="0"/>
              <a:t>But they are ALSO key to proper treatment of tongue and lip tie.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5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r>
              <a:rPr lang="en-US" dirty="0" smtClean="0"/>
              <a:t>The role of a breastfeeding support network and the importance of continuity of care in what I do every 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36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need a network to treat a tongue or lip 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 is 1 part of the puzzle</a:t>
            </a:r>
          </a:p>
          <a:p>
            <a:r>
              <a:rPr lang="en-US" dirty="0" smtClean="0"/>
              <a:t>Other parts</a:t>
            </a:r>
          </a:p>
          <a:p>
            <a:pPr lvl="1"/>
            <a:r>
              <a:rPr lang="en-US" dirty="0" smtClean="0"/>
              <a:t>Lactation</a:t>
            </a:r>
          </a:p>
          <a:p>
            <a:pPr lvl="1"/>
            <a:r>
              <a:rPr lang="en-US" dirty="0" smtClean="0"/>
              <a:t>Body work</a:t>
            </a:r>
          </a:p>
          <a:p>
            <a:pPr lvl="1"/>
            <a:r>
              <a:rPr lang="en-US" dirty="0" smtClean="0"/>
              <a:t>Speech therapy</a:t>
            </a:r>
          </a:p>
          <a:p>
            <a:pPr lvl="1"/>
            <a:r>
              <a:rPr lang="en-US" dirty="0" smtClean="0"/>
              <a:t>Primary Care provider reinforcement</a:t>
            </a:r>
          </a:p>
          <a:p>
            <a:pPr lvl="1"/>
            <a:r>
              <a:rPr lang="en-US" dirty="0" smtClean="0"/>
              <a:t>Hospital physician</a:t>
            </a:r>
          </a:p>
          <a:p>
            <a:pPr lvl="1"/>
            <a:r>
              <a:rPr lang="en-US" dirty="0" smtClean="0"/>
              <a:t>Continuity of care</a:t>
            </a:r>
          </a:p>
        </p:txBody>
      </p:sp>
    </p:spTree>
    <p:extLst>
      <p:ext uri="{BB962C8B-B14F-4D97-AF65-F5344CB8AC3E}">
        <p14:creationId xmlns:p14="http://schemas.microsoft.com/office/powerpoint/2010/main" val="3284401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– Role of Lactation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 lactation </a:t>
            </a:r>
          </a:p>
          <a:p>
            <a:pPr lvl="1"/>
            <a:r>
              <a:rPr lang="en-US" dirty="0" smtClean="0"/>
              <a:t>Identification of lingual and upper labial </a:t>
            </a:r>
            <a:r>
              <a:rPr lang="en-US" dirty="0" err="1" smtClean="0"/>
              <a:t>frenulums</a:t>
            </a:r>
            <a:endParaRPr lang="en-US" dirty="0" smtClean="0"/>
          </a:p>
          <a:p>
            <a:pPr lvl="2"/>
            <a:r>
              <a:rPr lang="en-US" dirty="0" smtClean="0"/>
              <a:t>Even if not ties – </a:t>
            </a:r>
            <a:r>
              <a:rPr lang="en-US" dirty="0" err="1" smtClean="0"/>
              <a:t>relaxin</a:t>
            </a:r>
            <a:endParaRPr lang="en-US" dirty="0" smtClean="0"/>
          </a:p>
          <a:p>
            <a:pPr lvl="1"/>
            <a:r>
              <a:rPr lang="en-US" dirty="0" smtClean="0"/>
              <a:t>Reinforcement of the idea that breastfeeding shouldn’t hurt – that is a sign of a problem</a:t>
            </a:r>
          </a:p>
          <a:p>
            <a:pPr lvl="1"/>
            <a:r>
              <a:rPr lang="en-US" dirty="0" smtClean="0"/>
              <a:t>Resources for outpatient follow up</a:t>
            </a:r>
          </a:p>
          <a:p>
            <a:pPr lvl="1"/>
            <a:r>
              <a:rPr lang="en-US" dirty="0" smtClean="0"/>
              <a:t>Checking in on moms who struggled in the hospital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02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– Role of Lactation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Outpatient lactation – prior to release</a:t>
            </a:r>
          </a:p>
          <a:p>
            <a:pPr lvl="1"/>
            <a:r>
              <a:rPr lang="en-US" dirty="0" smtClean="0"/>
              <a:t>Decide if you suspect a tie</a:t>
            </a:r>
          </a:p>
          <a:p>
            <a:pPr lvl="1"/>
            <a:r>
              <a:rPr lang="en-US" dirty="0" smtClean="0"/>
              <a:t>Educate/refer if you do</a:t>
            </a:r>
          </a:p>
          <a:p>
            <a:pPr lvl="1"/>
            <a:r>
              <a:rPr lang="en-US" dirty="0" smtClean="0"/>
              <a:t>Help support mom’s supply – pumping education</a:t>
            </a:r>
          </a:p>
          <a:p>
            <a:pPr lvl="1"/>
            <a:r>
              <a:rPr lang="en-US" dirty="0" smtClean="0"/>
              <a:t>Assist mom with nipple damage</a:t>
            </a:r>
          </a:p>
          <a:p>
            <a:pPr lvl="1"/>
            <a:r>
              <a:rPr lang="en-US" dirty="0" smtClean="0"/>
              <a:t>Assist with alternative feeding methods – SNS, bottles?</a:t>
            </a:r>
          </a:p>
          <a:p>
            <a:pPr lvl="1"/>
            <a:r>
              <a:rPr lang="en-US" dirty="0" smtClean="0"/>
              <a:t>Helpful to evaluate transfer prior to release (</a:t>
            </a:r>
            <a:r>
              <a:rPr lang="en-US" dirty="0" err="1" smtClean="0"/>
              <a:t>cuz</a:t>
            </a:r>
            <a:r>
              <a:rPr lang="en-US" dirty="0" smtClean="0"/>
              <a:t> it’s a great marker of progress after release) – weighed feed</a:t>
            </a:r>
          </a:p>
          <a:p>
            <a:pPr lvl="1"/>
            <a:r>
              <a:rPr lang="en-US" dirty="0" smtClean="0"/>
              <a:t>Consider referring to body work prior to release (more on this later)</a:t>
            </a:r>
          </a:p>
          <a:p>
            <a:pPr lvl="1"/>
            <a:r>
              <a:rPr lang="en-US" dirty="0" smtClean="0"/>
              <a:t>Consider referring to speech prior to release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6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– Role of Lactation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Outpatient lactation – post release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valuation of transfer</a:t>
            </a:r>
          </a:p>
          <a:p>
            <a:pPr lvl="1"/>
            <a:r>
              <a:rPr lang="en-US" dirty="0" smtClean="0"/>
              <a:t>Help with re-establishing positioning</a:t>
            </a:r>
          </a:p>
          <a:p>
            <a:pPr lvl="1"/>
            <a:r>
              <a:rPr lang="en-US" dirty="0" smtClean="0"/>
              <a:t>Help getting babies back to breast (if had been unable d/t symptoms)</a:t>
            </a:r>
          </a:p>
          <a:p>
            <a:pPr lvl="1"/>
            <a:r>
              <a:rPr lang="en-US" dirty="0" smtClean="0"/>
              <a:t>Reinforcement of stretching/wound management routines</a:t>
            </a:r>
          </a:p>
          <a:p>
            <a:pPr lvl="1"/>
            <a:r>
              <a:rPr lang="en-US" dirty="0" smtClean="0"/>
              <a:t>Evaluation of post-procedure progress</a:t>
            </a:r>
          </a:p>
          <a:p>
            <a:pPr lvl="1"/>
            <a:r>
              <a:rPr lang="en-US" dirty="0" smtClean="0"/>
              <a:t> troubleshooting if not seeing improvement expected – looking for small improvements and reassurance; referral on to speech for suck training</a:t>
            </a:r>
          </a:p>
          <a:p>
            <a:pPr lvl="2"/>
            <a:r>
              <a:rPr lang="en-US" dirty="0" smtClean="0"/>
              <a:t>Evaluation for forward migration or reattachment</a:t>
            </a:r>
          </a:p>
          <a:p>
            <a:r>
              <a:rPr lang="en-US" dirty="0" smtClean="0"/>
              <a:t>I tell patients their lactation consultant is the captain of the 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2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Tongue Tie Project</a:t>
            </a:r>
            <a:endParaRPr lang="en-US" dirty="0"/>
          </a:p>
        </p:txBody>
      </p:sp>
      <p:pic>
        <p:nvPicPr>
          <p:cNvPr id="4" name="Picture 6" descr="http://www.staciebingham.com/uploads/2/8/2/7/28278/755535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32407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363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– Role of Speech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to release</a:t>
            </a:r>
          </a:p>
          <a:p>
            <a:pPr lvl="1"/>
            <a:r>
              <a:rPr lang="en-US" dirty="0" smtClean="0"/>
              <a:t>Suck training</a:t>
            </a:r>
          </a:p>
          <a:p>
            <a:pPr lvl="1"/>
            <a:r>
              <a:rPr lang="en-US" dirty="0" smtClean="0"/>
              <a:t>Sometimes diagnosis</a:t>
            </a:r>
          </a:p>
          <a:p>
            <a:pPr lvl="1"/>
            <a:r>
              <a:rPr lang="en-US" dirty="0" smtClean="0"/>
              <a:t>Help confirm that oral dysfunction is most likely d/t a tie rather than another issue (cleft palate? Low tone? Torticollis?)</a:t>
            </a:r>
          </a:p>
          <a:p>
            <a:pPr lvl="1"/>
            <a:r>
              <a:rPr lang="en-US" dirty="0" smtClean="0"/>
              <a:t>Assistance with alternative feeding methods (bottle, SNS)</a:t>
            </a:r>
          </a:p>
          <a:p>
            <a:r>
              <a:rPr lang="en-US" dirty="0" smtClean="0"/>
              <a:t>Post release</a:t>
            </a:r>
          </a:p>
          <a:p>
            <a:pPr lvl="1"/>
            <a:r>
              <a:rPr lang="en-US" dirty="0" smtClean="0"/>
              <a:t>Suck training, suck training, suck training</a:t>
            </a:r>
          </a:p>
          <a:p>
            <a:pPr lvl="1"/>
            <a:r>
              <a:rPr lang="en-US" dirty="0" smtClean="0"/>
              <a:t>Evaluation of progress</a:t>
            </a:r>
          </a:p>
          <a:p>
            <a:pPr lvl="1"/>
            <a:r>
              <a:rPr lang="en-US" dirty="0" smtClean="0"/>
              <a:t>Evaluation for forward migration/reattachment.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64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- Bodyworker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impact of tongue tie and compensation on musculoskeletal system</a:t>
            </a:r>
          </a:p>
          <a:p>
            <a:r>
              <a:rPr lang="en-US" dirty="0" smtClean="0"/>
              <a:t>Provide assessment of restricted movement and treatment for the restriction </a:t>
            </a:r>
          </a:p>
          <a:p>
            <a:pPr lvl="1"/>
            <a:r>
              <a:rPr lang="en-US" dirty="0" smtClean="0"/>
              <a:t> ideally both before and after a release</a:t>
            </a:r>
          </a:p>
          <a:p>
            <a:r>
              <a:rPr lang="en-US" dirty="0" smtClean="0"/>
              <a:t>Reinforce need for team care – lactation, possibly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61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– Role of the Release Physician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Evaluate function to diagnose ties</a:t>
            </a:r>
          </a:p>
          <a:p>
            <a:pPr lvl="1"/>
            <a:r>
              <a:rPr lang="en-US" dirty="0" smtClean="0"/>
              <a:t>Be open to other factors contributing to poor function</a:t>
            </a:r>
          </a:p>
          <a:p>
            <a:pPr lvl="2"/>
            <a:r>
              <a:rPr lang="en-US" dirty="0" smtClean="0"/>
              <a:t>Cleft, Torticollis, PPD, The list goes on</a:t>
            </a:r>
          </a:p>
          <a:p>
            <a:r>
              <a:rPr lang="en-US" dirty="0" smtClean="0"/>
              <a:t>Teach parents about the significance of ties, reasons for treating them</a:t>
            </a:r>
          </a:p>
          <a:p>
            <a:r>
              <a:rPr lang="en-US" dirty="0" smtClean="0"/>
              <a:t>Educate on risks/benefits of release, expected course after release, pain management after release</a:t>
            </a:r>
          </a:p>
          <a:p>
            <a:r>
              <a:rPr lang="en-US" dirty="0" smtClean="0"/>
              <a:t>Be an expert in release – adequate/full  release</a:t>
            </a:r>
          </a:p>
          <a:p>
            <a:r>
              <a:rPr lang="en-US" dirty="0" smtClean="0"/>
              <a:t>Educate on wound management/stretching</a:t>
            </a:r>
          </a:p>
          <a:p>
            <a:r>
              <a:rPr lang="en-US" dirty="0" smtClean="0"/>
              <a:t>Reinforce team care – proper follow up with lactation, speech, bodyworker, PCP (particularly if growth issues) for best outcomes</a:t>
            </a:r>
          </a:p>
          <a:p>
            <a:pPr lvl="1"/>
            <a:r>
              <a:rPr lang="en-US" dirty="0" smtClean="0"/>
              <a:t>Help parents access these resources</a:t>
            </a:r>
          </a:p>
          <a:p>
            <a:r>
              <a:rPr lang="en-US" dirty="0" smtClean="0"/>
              <a:t>Document diagnostic exam, symptoms, release procedure and goals and communicate those back to PCP</a:t>
            </a:r>
          </a:p>
        </p:txBody>
      </p:sp>
    </p:spTree>
    <p:extLst>
      <p:ext uri="{BB962C8B-B14F-4D97-AF65-F5344CB8AC3E}">
        <p14:creationId xmlns:p14="http://schemas.microsoft.com/office/powerpoint/2010/main" val="1178566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– Role of the Hospital Physician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Ideally be able to accurately perform a functional exam **</a:t>
            </a:r>
          </a:p>
          <a:p>
            <a:pPr lvl="1"/>
            <a:r>
              <a:rPr lang="en-US" dirty="0" smtClean="0"/>
              <a:t>And try to communicate any concerns about potential tie to hospital lactation and ideally to PCP </a:t>
            </a:r>
          </a:p>
          <a:p>
            <a:r>
              <a:rPr lang="en-US" dirty="0" smtClean="0"/>
              <a:t>Be open to what you don’t know – listen to lactation, to speech</a:t>
            </a:r>
          </a:p>
          <a:p>
            <a:r>
              <a:rPr lang="en-US" dirty="0" smtClean="0"/>
              <a:t>Consider anterior release but be aware that it may not be enough so don’t imply that its “all better” and that further problems “definitely” couldn’t be due to a tie</a:t>
            </a:r>
          </a:p>
          <a:p>
            <a:r>
              <a:rPr lang="en-US" dirty="0" smtClean="0"/>
              <a:t>Reinforce that any feeding difficulties after discharge should prompt outpatient lactation follow up (for any baby potentially tied or not)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266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– Role of the PCP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Prior to release</a:t>
            </a:r>
          </a:p>
          <a:p>
            <a:pPr lvl="1"/>
            <a:r>
              <a:rPr lang="en-US" dirty="0" smtClean="0"/>
              <a:t>Refer to lactation for problems with breastfeeding</a:t>
            </a:r>
          </a:p>
          <a:p>
            <a:pPr lvl="1"/>
            <a:r>
              <a:rPr lang="en-US" dirty="0" smtClean="0"/>
              <a:t>Be open to what you don’t know – ask, educate yourself</a:t>
            </a:r>
          </a:p>
          <a:p>
            <a:r>
              <a:rPr lang="en-US" dirty="0" smtClean="0"/>
              <a:t>Post release</a:t>
            </a:r>
          </a:p>
          <a:p>
            <a:pPr lvl="1"/>
            <a:r>
              <a:rPr lang="en-US" dirty="0" smtClean="0"/>
              <a:t>Surveillance of weight gain/growth</a:t>
            </a:r>
          </a:p>
          <a:p>
            <a:pPr lvl="1"/>
            <a:r>
              <a:rPr lang="en-US" dirty="0" smtClean="0"/>
              <a:t>Ensure follow up with lactation/speech/body work</a:t>
            </a:r>
          </a:p>
          <a:p>
            <a:pPr lvl="1"/>
            <a:r>
              <a:rPr lang="en-US" dirty="0" smtClean="0"/>
              <a:t>Send back to release provider if questions/concerns about wound</a:t>
            </a:r>
          </a:p>
          <a:p>
            <a:r>
              <a:rPr lang="en-US" dirty="0" smtClean="0"/>
              <a:t>Continuity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80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does the care network work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people know each other personally</a:t>
            </a:r>
          </a:p>
          <a:p>
            <a:pPr lvl="1"/>
            <a:r>
              <a:rPr lang="en-US" dirty="0" smtClean="0"/>
              <a:t>Put faces to names – have lunch, coffee, call and talk on the phone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We all have off days</a:t>
            </a:r>
          </a:p>
          <a:p>
            <a:pPr lvl="1"/>
            <a:r>
              <a:rPr lang="en-US" dirty="0" smtClean="0"/>
              <a:t>More consistent message to patients</a:t>
            </a:r>
          </a:p>
          <a:p>
            <a:pPr lvl="1"/>
            <a:r>
              <a:rPr lang="en-US" dirty="0" smtClean="0"/>
              <a:t>Answer questions others in your care network may have</a:t>
            </a:r>
          </a:p>
          <a:p>
            <a:pPr lvl="1"/>
            <a:r>
              <a:rPr lang="en-US" dirty="0" smtClean="0"/>
              <a:t>Help expand the care network – maybe more PCPs and hospital physicians will become interested enough to appropriately learn about ties if they get to know and trust others providing this care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54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Continuity in care of tongue 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Lactation is often the most continuous care provider in the story of a babe with tongue tie</a:t>
            </a:r>
          </a:p>
          <a:p>
            <a:r>
              <a:rPr lang="en-US" dirty="0" smtClean="0"/>
              <a:t>Can only see some of the benefits over time</a:t>
            </a:r>
          </a:p>
          <a:p>
            <a:pPr lvl="1"/>
            <a:r>
              <a:rPr lang="en-US" dirty="0" smtClean="0"/>
              <a:t>Typical recovery course can be 7 to 12 weeks to “full function”</a:t>
            </a:r>
          </a:p>
          <a:p>
            <a:pPr lvl="1"/>
            <a:r>
              <a:rPr lang="en-US" dirty="0" smtClean="0"/>
              <a:t>Time for baby to learn to use tongue in new ways</a:t>
            </a:r>
          </a:p>
          <a:p>
            <a:pPr lvl="1"/>
            <a:r>
              <a:rPr lang="en-US" dirty="0" smtClean="0"/>
              <a:t>Time for weight gain to improve after learning to use mouth in new ways</a:t>
            </a:r>
          </a:p>
          <a:p>
            <a:pPr lvl="1"/>
            <a:r>
              <a:rPr lang="en-US" dirty="0" smtClean="0"/>
              <a:t>Time to see benefit of speech or bodywork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4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3999" r="18220" b="19998"/>
          <a:stretch/>
        </p:blipFill>
        <p:spPr>
          <a:xfrm>
            <a:off x="3581400" y="152400"/>
            <a:ext cx="2828598" cy="4742061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6666" r="26315" b="5333"/>
          <a:stretch/>
        </p:blipFill>
        <p:spPr>
          <a:xfrm>
            <a:off x="368324" y="152400"/>
            <a:ext cx="2834640" cy="603504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t="14087" r="25934" b="13716"/>
          <a:stretch/>
        </p:blipFill>
        <p:spPr>
          <a:xfrm>
            <a:off x="2895600" y="3886200"/>
            <a:ext cx="1645920" cy="29260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t="18666" r="14668" b="2666"/>
          <a:stretch/>
        </p:blipFill>
        <p:spPr>
          <a:xfrm>
            <a:off x="5577840" y="2057400"/>
            <a:ext cx="3062465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04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the 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</a:t>
            </a:r>
            <a:r>
              <a:rPr lang="en-US" dirty="0"/>
              <a:t>3 new partners</a:t>
            </a:r>
          </a:p>
          <a:p>
            <a:r>
              <a:rPr lang="en-US" dirty="0"/>
              <a:t>Identify 3 stakeholders</a:t>
            </a:r>
          </a:p>
          <a:p>
            <a:r>
              <a:rPr lang="en-US" dirty="0" smtClean="0"/>
              <a:t>Identify 2 gaps </a:t>
            </a:r>
            <a:r>
              <a:rPr lang="en-US" dirty="0"/>
              <a:t>in support in your area</a:t>
            </a:r>
          </a:p>
          <a:p>
            <a:r>
              <a:rPr lang="en-US" dirty="0" smtClean="0"/>
              <a:t>Identify 3 potential funding </a:t>
            </a:r>
            <a:r>
              <a:rPr lang="en-US" dirty="0"/>
              <a:t>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3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Katie Jacobe, MD</a:t>
            </a:r>
          </a:p>
          <a:p>
            <a:r>
              <a:rPr lang="en-US" dirty="0" smtClean="0"/>
              <a:t>Assistant Professor of Family Medicine at MCW – Fox Valley Family Medicine Residency Program</a:t>
            </a:r>
          </a:p>
          <a:p>
            <a:r>
              <a:rPr lang="en-US" dirty="0" smtClean="0"/>
              <a:t>Family Physician at Mosaic Family Health</a:t>
            </a:r>
          </a:p>
          <a:p>
            <a:r>
              <a:rPr lang="en-US" dirty="0" smtClean="0"/>
              <a:t>Special interest in supporting breastfeeding families</a:t>
            </a:r>
          </a:p>
          <a:p>
            <a:r>
              <a:rPr lang="en-US" dirty="0" smtClean="0"/>
              <a:t>Special interest in diagnosis and treatment of tongue and lip tie</a:t>
            </a:r>
          </a:p>
          <a:p>
            <a:r>
              <a:rPr lang="en-US" dirty="0" smtClean="0"/>
              <a:t>Breastfeeding mom</a:t>
            </a:r>
          </a:p>
          <a:p>
            <a:r>
              <a:rPr lang="en-US" dirty="0" smtClean="0"/>
              <a:t>Mom to 2 tongue-tied children</a:t>
            </a:r>
          </a:p>
        </p:txBody>
      </p:sp>
      <p:sp>
        <p:nvSpPr>
          <p:cNvPr id="4" name="AutoShape 2" descr="https://encrypted-tbn0.gstatic.com/images?q=tbn:ANd9GcTQm1K8uXXXtCgCmofwcqf5dT0RLTCadOA7tgpWkrMZeztl4rib1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1881188"/>
            <a:ext cx="69818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encrypted-tbn0.gstatic.com/images?q=tbn:ANd9GcTQm1K8uXXXtCgCmofwcqf5dT0RLTCadOA7tgpWkrMZeztl4rib1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54000" y="-1728788"/>
            <a:ext cx="69818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scontent-ord1-1.xx.fbcdn.net/hphotos-xfp1/v/t1.0-9/12046925_10104729342731137_480177215933581533_n.jpg?oh=df1f2a55667a2a11d0761ebc82c663f7&amp;oe=56FC9BD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2750" r="20174" b="14854"/>
          <a:stretch/>
        </p:blipFill>
        <p:spPr bwMode="auto">
          <a:xfrm>
            <a:off x="5416609" y="1371600"/>
            <a:ext cx="3519999" cy="24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2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Tongue Tie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Joint collaboration of Wisconsin Association of Lactation Consultants and Breastfeeding Alliance of Northeast Wisconsin</a:t>
            </a:r>
          </a:p>
          <a:p>
            <a:r>
              <a:rPr lang="en-US" dirty="0" smtClean="0"/>
              <a:t>Truly started as the work of 1 mother whose daughters were affected by tongue tie. </a:t>
            </a:r>
          </a:p>
          <a:p>
            <a:r>
              <a:rPr lang="en-US" dirty="0" smtClean="0"/>
              <a:t>Goal: To educate providers across the region about the facts regarding symptoms and diagnosis of tongue tie (anterior to posterior) to provide better care for struggling dyads.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46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we talking about this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Example of how grassroots efforts educated a community and addressed an ongoing problem with a multidisciplinary solution.</a:t>
            </a:r>
          </a:p>
          <a:p>
            <a:r>
              <a:rPr lang="en-US" dirty="0" smtClean="0"/>
              <a:t>The solution involves</a:t>
            </a:r>
          </a:p>
          <a:p>
            <a:pPr lvl="1"/>
            <a:r>
              <a:rPr lang="en-US" dirty="0" smtClean="0"/>
              <a:t>Educating physicians, lactation consultants on all levels, speech therapists, chiropractors, other body workers about the problem</a:t>
            </a:r>
          </a:p>
          <a:p>
            <a:pPr lvl="1"/>
            <a:r>
              <a:rPr lang="en-US" dirty="0" smtClean="0"/>
              <a:t>Multidisciplinary treatment</a:t>
            </a:r>
          </a:p>
          <a:p>
            <a:pPr lvl="1"/>
            <a:r>
              <a:rPr lang="en-US" dirty="0" smtClean="0"/>
              <a:t>Monitoring by a variety of providers with many access points to treatment</a:t>
            </a:r>
          </a:p>
          <a:p>
            <a:pPr lvl="1"/>
            <a:r>
              <a:rPr lang="en-US" sz="3600" dirty="0" smtClean="0"/>
              <a:t>Collaboration by a network of providers for the success of the Dyad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69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Tongue tie is common</a:t>
            </a:r>
          </a:p>
          <a:p>
            <a:r>
              <a:rPr lang="en-US" dirty="0" smtClean="0"/>
              <a:t>While formal surveys estimate an incidence of 4% in the population, and informal survey of OUTPATIENT lactation providers in a </a:t>
            </a:r>
            <a:r>
              <a:rPr lang="en-US" dirty="0" err="1" smtClean="0"/>
              <a:t>multidiscplinary</a:t>
            </a:r>
            <a:r>
              <a:rPr lang="en-US" dirty="0" smtClean="0"/>
              <a:t> professional </a:t>
            </a:r>
            <a:r>
              <a:rPr lang="en-US" dirty="0" err="1" smtClean="0"/>
              <a:t>facebook</a:t>
            </a:r>
            <a:r>
              <a:rPr lang="en-US" dirty="0" smtClean="0"/>
              <a:t> group had estimated an incidence of 90% in their populations of struggling dyads.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50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Tongue tie impairs normal tongue and mouth function and can cause a variety of impairments and problems for breastfeeding (and bottle feeding).</a:t>
            </a:r>
          </a:p>
          <a:p>
            <a:r>
              <a:rPr lang="en-US" dirty="0" smtClean="0"/>
              <a:t>Not many Pediatricians, Family doctors, or OB-GYNs have much (if any!) training in breastfeeding</a:t>
            </a:r>
          </a:p>
          <a:p>
            <a:pPr lvl="1"/>
            <a:r>
              <a:rPr lang="en-US" dirty="0" smtClean="0"/>
              <a:t>These are the people who have guaranteed access to moms and babies. </a:t>
            </a:r>
          </a:p>
          <a:p>
            <a:r>
              <a:rPr lang="en-US" dirty="0" smtClean="0"/>
              <a:t>Even fewer of these providers have appropriate training (if any) in tongue or lip tie (and most importantly in posterior tongue tie)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7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all families get sent on to see lactation specialists or speech therapists for breastfeeding difficulties</a:t>
            </a:r>
          </a:p>
          <a:p>
            <a:pPr lvl="1"/>
            <a:r>
              <a:rPr lang="en-US" dirty="0" smtClean="0"/>
              <a:t>Dependent on provider, location, provider’s perspective on the problem</a:t>
            </a:r>
          </a:p>
          <a:p>
            <a:r>
              <a:rPr lang="en-US" dirty="0" smtClean="0"/>
              <a:t>Not all lactation consultants or speech therapists are knowledgeable about tongue tie or breastfeeding or the two together or about posterior tongue tie.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14972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1655</TotalTime>
  <Words>2305</Words>
  <Application>Microsoft Office PowerPoint</Application>
  <PresentationFormat>On-screen Show (4:3)</PresentationFormat>
  <Paragraphs>216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Winter</vt:lpstr>
      <vt:lpstr>Creating a Breastfeeding Support Network for Continuity of Care</vt:lpstr>
      <vt:lpstr>Conflicts of interest</vt:lpstr>
      <vt:lpstr>The Tongue Tie Project</vt:lpstr>
      <vt:lpstr>Who am I?</vt:lpstr>
      <vt:lpstr>What is the Tongue Tie Project?</vt:lpstr>
      <vt:lpstr>Why are we talking about this today?</vt:lpstr>
      <vt:lpstr>The Problem</vt:lpstr>
      <vt:lpstr>The Problem</vt:lpstr>
      <vt:lpstr>The Problem</vt:lpstr>
      <vt:lpstr>Consequences of all of that…</vt:lpstr>
      <vt:lpstr>Consequences of all of that…</vt:lpstr>
      <vt:lpstr>Consequences of all that…</vt:lpstr>
      <vt:lpstr>Enter</vt:lpstr>
      <vt:lpstr>Education</vt:lpstr>
      <vt:lpstr>Education</vt:lpstr>
      <vt:lpstr>Education</vt:lpstr>
      <vt:lpstr>Education - Continued collaboration</vt:lpstr>
      <vt:lpstr>Education – Continued Collaboration</vt:lpstr>
      <vt:lpstr>Shepherding of new providers </vt:lpstr>
      <vt:lpstr>Back to the Problem – The knowledge gap.</vt:lpstr>
      <vt:lpstr>The knowledge gap.</vt:lpstr>
      <vt:lpstr>The knowledge gap.</vt:lpstr>
      <vt:lpstr>Outcomes?</vt:lpstr>
      <vt:lpstr>Our Talk: “Creating a breastfeeding support network for continuity of care”</vt:lpstr>
      <vt:lpstr>The role of a breastfeeding support network and the importance of continuity of care in what I do every day. </vt:lpstr>
      <vt:lpstr>You need a network to treat a tongue or lip tie</vt:lpstr>
      <vt:lpstr>Network – Role of Lactation</vt:lpstr>
      <vt:lpstr>Network – Role of Lactation</vt:lpstr>
      <vt:lpstr>Network – Role of Lactation</vt:lpstr>
      <vt:lpstr>Network – Role of Speech Therapy</vt:lpstr>
      <vt:lpstr>Network - Bodyworker</vt:lpstr>
      <vt:lpstr>Network – Role of the Release Physician</vt:lpstr>
      <vt:lpstr>Network – Role of the Hospital Physician</vt:lpstr>
      <vt:lpstr>Network – Role of the PCP</vt:lpstr>
      <vt:lpstr>When does the care network work best?</vt:lpstr>
      <vt:lpstr>Continuity in care of tongue tie</vt:lpstr>
      <vt:lpstr>PowerPoint Presentation</vt:lpstr>
      <vt:lpstr>Brainstorming the First Steps</vt:lpstr>
    </vt:vector>
  </TitlesOfParts>
  <Company>ThedaCare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breastfeeding support network for continuity of care</dc:title>
  <dc:creator>Kathryn Jacobe</dc:creator>
  <cp:lastModifiedBy>Heidi</cp:lastModifiedBy>
  <cp:revision>22</cp:revision>
  <dcterms:created xsi:type="dcterms:W3CDTF">2016-01-04T17:55:14Z</dcterms:created>
  <dcterms:modified xsi:type="dcterms:W3CDTF">2016-01-21T19:34:11Z</dcterms:modified>
</cp:coreProperties>
</file>