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49"/>
  </p:handoutMasterIdLst>
  <p:sldIdLst>
    <p:sldId id="256" r:id="rId2"/>
    <p:sldId id="268" r:id="rId3"/>
    <p:sldId id="258" r:id="rId4"/>
    <p:sldId id="299" r:id="rId5"/>
    <p:sldId id="259" r:id="rId6"/>
    <p:sldId id="260" r:id="rId7"/>
    <p:sldId id="261" r:id="rId8"/>
    <p:sldId id="262" r:id="rId9"/>
    <p:sldId id="263" r:id="rId10"/>
    <p:sldId id="264" r:id="rId11"/>
    <p:sldId id="265" r:id="rId12"/>
    <p:sldId id="266" r:id="rId13"/>
    <p:sldId id="269" r:id="rId14"/>
    <p:sldId id="267" r:id="rId15"/>
    <p:sldId id="271" r:id="rId16"/>
    <p:sldId id="270" r:id="rId17"/>
    <p:sldId id="272" r:id="rId18"/>
    <p:sldId id="273" r:id="rId19"/>
    <p:sldId id="274" r:id="rId20"/>
    <p:sldId id="275" r:id="rId21"/>
    <p:sldId id="286" r:id="rId22"/>
    <p:sldId id="277" r:id="rId23"/>
    <p:sldId id="285" r:id="rId24"/>
    <p:sldId id="276" r:id="rId25"/>
    <p:sldId id="278" r:id="rId26"/>
    <p:sldId id="298" r:id="rId27"/>
    <p:sldId id="279" r:id="rId28"/>
    <p:sldId id="280" r:id="rId29"/>
    <p:sldId id="284" r:id="rId30"/>
    <p:sldId id="281" r:id="rId31"/>
    <p:sldId id="282" r:id="rId32"/>
    <p:sldId id="283" r:id="rId33"/>
    <p:sldId id="287" r:id="rId34"/>
    <p:sldId id="288" r:id="rId35"/>
    <p:sldId id="289" r:id="rId36"/>
    <p:sldId id="291" r:id="rId37"/>
    <p:sldId id="292" r:id="rId38"/>
    <p:sldId id="293" r:id="rId39"/>
    <p:sldId id="300" r:id="rId40"/>
    <p:sldId id="301" r:id="rId41"/>
    <p:sldId id="302" r:id="rId42"/>
    <p:sldId id="303" r:id="rId43"/>
    <p:sldId id="294" r:id="rId44"/>
    <p:sldId id="304" r:id="rId45"/>
    <p:sldId id="295" r:id="rId46"/>
    <p:sldId id="296" r:id="rId47"/>
    <p:sldId id="297"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8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6106E3-614C-4802-9BBF-91B376F7C168}" type="doc">
      <dgm:prSet loTypeId="urn:microsoft.com/office/officeart/2005/8/layout/venn1" loCatId="relationship" qsTypeId="urn:microsoft.com/office/officeart/2005/8/quickstyle/simple1" qsCatId="simple" csTypeId="urn:microsoft.com/office/officeart/2005/8/colors/accent1_2" csCatId="accent1" phldr="1"/>
      <dgm:spPr/>
    </dgm:pt>
    <dgm:pt modelId="{F136DEED-8A67-4541-9198-66F10106C5F3}">
      <dgm:prSet phldrT="[Text]"/>
      <dgm:spPr/>
      <dgm:t>
        <a:bodyPr/>
        <a:lstStyle/>
        <a:p>
          <a:r>
            <a:rPr lang="en-US" dirty="0" smtClean="0"/>
            <a:t>needs of mom(birth control)</a:t>
          </a:r>
          <a:endParaRPr lang="en-US" dirty="0"/>
        </a:p>
      </dgm:t>
    </dgm:pt>
    <dgm:pt modelId="{AFAF3AFF-9070-4A80-8641-52269BFA2E60}" type="parTrans" cxnId="{A566624B-B76E-47F4-98EF-E1B82BB97840}">
      <dgm:prSet/>
      <dgm:spPr/>
      <dgm:t>
        <a:bodyPr/>
        <a:lstStyle/>
        <a:p>
          <a:endParaRPr lang="en-US"/>
        </a:p>
      </dgm:t>
    </dgm:pt>
    <dgm:pt modelId="{2E9DCE9D-4108-4950-A8D8-9FD268C7A1C5}" type="sibTrans" cxnId="{A566624B-B76E-47F4-98EF-E1B82BB97840}">
      <dgm:prSet/>
      <dgm:spPr/>
      <dgm:t>
        <a:bodyPr/>
        <a:lstStyle/>
        <a:p>
          <a:endParaRPr lang="en-US"/>
        </a:p>
      </dgm:t>
    </dgm:pt>
    <dgm:pt modelId="{284B262E-BC51-4909-B3B3-41E90B488139}">
      <dgm:prSet phldrT="[Text]"/>
      <dgm:spPr/>
      <dgm:t>
        <a:bodyPr/>
        <a:lstStyle/>
        <a:p>
          <a:r>
            <a:rPr lang="en-US" dirty="0" smtClean="0"/>
            <a:t>provider knowledge</a:t>
          </a:r>
          <a:endParaRPr lang="en-US" dirty="0"/>
        </a:p>
      </dgm:t>
    </dgm:pt>
    <dgm:pt modelId="{3CEF3B80-7AA4-496D-A4DD-6B101DDB21C2}" type="parTrans" cxnId="{73D4D673-1107-4BB4-8FD4-4B2B55C008B4}">
      <dgm:prSet/>
      <dgm:spPr/>
      <dgm:t>
        <a:bodyPr/>
        <a:lstStyle/>
        <a:p>
          <a:endParaRPr lang="en-US"/>
        </a:p>
      </dgm:t>
    </dgm:pt>
    <dgm:pt modelId="{31E39C1F-3C69-49A2-9741-FF7CE327F992}" type="sibTrans" cxnId="{73D4D673-1107-4BB4-8FD4-4B2B55C008B4}">
      <dgm:prSet/>
      <dgm:spPr/>
      <dgm:t>
        <a:bodyPr/>
        <a:lstStyle/>
        <a:p>
          <a:endParaRPr lang="en-US"/>
        </a:p>
      </dgm:t>
    </dgm:pt>
    <dgm:pt modelId="{CE99BCBF-D328-4B43-9723-133EB8269B07}">
      <dgm:prSet phldrT="[Text]"/>
      <dgm:spPr/>
      <dgm:t>
        <a:bodyPr/>
        <a:lstStyle/>
        <a:p>
          <a:r>
            <a:rPr lang="en-US" dirty="0" smtClean="0"/>
            <a:t>needs of baby (milk!)</a:t>
          </a:r>
          <a:endParaRPr lang="en-US" dirty="0"/>
        </a:p>
      </dgm:t>
    </dgm:pt>
    <dgm:pt modelId="{B5944522-2922-4E83-8FFE-C043D4748FC5}" type="parTrans" cxnId="{E55565E1-C0DC-478C-899C-2DD54095A232}">
      <dgm:prSet/>
      <dgm:spPr/>
      <dgm:t>
        <a:bodyPr/>
        <a:lstStyle/>
        <a:p>
          <a:endParaRPr lang="en-US"/>
        </a:p>
      </dgm:t>
    </dgm:pt>
    <dgm:pt modelId="{F9C6B255-3421-4228-9743-D6C83A7608EC}" type="sibTrans" cxnId="{E55565E1-C0DC-478C-899C-2DD54095A232}">
      <dgm:prSet/>
      <dgm:spPr/>
      <dgm:t>
        <a:bodyPr/>
        <a:lstStyle/>
        <a:p>
          <a:endParaRPr lang="en-US"/>
        </a:p>
      </dgm:t>
    </dgm:pt>
    <dgm:pt modelId="{20D6C613-D204-4463-B27F-D35E0801A3E4}" type="pres">
      <dgm:prSet presAssocID="{D76106E3-614C-4802-9BBF-91B376F7C168}" presName="compositeShape" presStyleCnt="0">
        <dgm:presLayoutVars>
          <dgm:chMax val="7"/>
          <dgm:dir/>
          <dgm:resizeHandles val="exact"/>
        </dgm:presLayoutVars>
      </dgm:prSet>
      <dgm:spPr/>
    </dgm:pt>
    <dgm:pt modelId="{F97D8D03-BBB6-409A-8C37-6FC8AA7C04F9}" type="pres">
      <dgm:prSet presAssocID="{F136DEED-8A67-4541-9198-66F10106C5F3}" presName="circ1" presStyleLbl="vennNode1" presStyleIdx="0" presStyleCnt="3"/>
      <dgm:spPr/>
      <dgm:t>
        <a:bodyPr/>
        <a:lstStyle/>
        <a:p>
          <a:endParaRPr lang="en-US"/>
        </a:p>
      </dgm:t>
    </dgm:pt>
    <dgm:pt modelId="{DB0F423B-D526-4D43-8C26-3BD2B38E2E0C}" type="pres">
      <dgm:prSet presAssocID="{F136DEED-8A67-4541-9198-66F10106C5F3}" presName="circ1Tx" presStyleLbl="revTx" presStyleIdx="0" presStyleCnt="0">
        <dgm:presLayoutVars>
          <dgm:chMax val="0"/>
          <dgm:chPref val="0"/>
          <dgm:bulletEnabled val="1"/>
        </dgm:presLayoutVars>
      </dgm:prSet>
      <dgm:spPr/>
      <dgm:t>
        <a:bodyPr/>
        <a:lstStyle/>
        <a:p>
          <a:endParaRPr lang="en-US"/>
        </a:p>
      </dgm:t>
    </dgm:pt>
    <dgm:pt modelId="{29EF7ABC-360D-40CE-8310-A89631E8E62E}" type="pres">
      <dgm:prSet presAssocID="{284B262E-BC51-4909-B3B3-41E90B488139}" presName="circ2" presStyleLbl="vennNode1" presStyleIdx="1" presStyleCnt="3" custLinFactNeighborX="619" custLinFactNeighborY="-754"/>
      <dgm:spPr/>
      <dgm:t>
        <a:bodyPr/>
        <a:lstStyle/>
        <a:p>
          <a:endParaRPr lang="en-US"/>
        </a:p>
      </dgm:t>
    </dgm:pt>
    <dgm:pt modelId="{F1B8B191-AE53-45B9-8E13-39E16FCAB93F}" type="pres">
      <dgm:prSet presAssocID="{284B262E-BC51-4909-B3B3-41E90B488139}" presName="circ2Tx" presStyleLbl="revTx" presStyleIdx="0" presStyleCnt="0">
        <dgm:presLayoutVars>
          <dgm:chMax val="0"/>
          <dgm:chPref val="0"/>
          <dgm:bulletEnabled val="1"/>
        </dgm:presLayoutVars>
      </dgm:prSet>
      <dgm:spPr/>
      <dgm:t>
        <a:bodyPr/>
        <a:lstStyle/>
        <a:p>
          <a:endParaRPr lang="en-US"/>
        </a:p>
      </dgm:t>
    </dgm:pt>
    <dgm:pt modelId="{3C0933F5-3936-4F2C-90D4-B1B0586E1860}" type="pres">
      <dgm:prSet presAssocID="{CE99BCBF-D328-4B43-9723-133EB8269B07}" presName="circ3" presStyleLbl="vennNode1" presStyleIdx="2" presStyleCnt="3"/>
      <dgm:spPr/>
      <dgm:t>
        <a:bodyPr/>
        <a:lstStyle/>
        <a:p>
          <a:endParaRPr lang="en-US"/>
        </a:p>
      </dgm:t>
    </dgm:pt>
    <dgm:pt modelId="{5D93680C-2BAD-4308-9FB0-B62012D7F647}" type="pres">
      <dgm:prSet presAssocID="{CE99BCBF-D328-4B43-9723-133EB8269B07}" presName="circ3Tx" presStyleLbl="revTx" presStyleIdx="0" presStyleCnt="0">
        <dgm:presLayoutVars>
          <dgm:chMax val="0"/>
          <dgm:chPref val="0"/>
          <dgm:bulletEnabled val="1"/>
        </dgm:presLayoutVars>
      </dgm:prSet>
      <dgm:spPr/>
      <dgm:t>
        <a:bodyPr/>
        <a:lstStyle/>
        <a:p>
          <a:endParaRPr lang="en-US"/>
        </a:p>
      </dgm:t>
    </dgm:pt>
  </dgm:ptLst>
  <dgm:cxnLst>
    <dgm:cxn modelId="{38E193FE-08C3-49F6-8796-6198AD1A1FCF}" type="presOf" srcId="{284B262E-BC51-4909-B3B3-41E90B488139}" destId="{F1B8B191-AE53-45B9-8E13-39E16FCAB93F}" srcOrd="1" destOrd="0" presId="urn:microsoft.com/office/officeart/2005/8/layout/venn1"/>
    <dgm:cxn modelId="{73D4D673-1107-4BB4-8FD4-4B2B55C008B4}" srcId="{D76106E3-614C-4802-9BBF-91B376F7C168}" destId="{284B262E-BC51-4909-B3B3-41E90B488139}" srcOrd="1" destOrd="0" parTransId="{3CEF3B80-7AA4-496D-A4DD-6B101DDB21C2}" sibTransId="{31E39C1F-3C69-49A2-9741-FF7CE327F992}"/>
    <dgm:cxn modelId="{7F379A31-775C-4BC8-ACE5-0C90A54818C2}" type="presOf" srcId="{F136DEED-8A67-4541-9198-66F10106C5F3}" destId="{F97D8D03-BBB6-409A-8C37-6FC8AA7C04F9}" srcOrd="0" destOrd="0" presId="urn:microsoft.com/office/officeart/2005/8/layout/venn1"/>
    <dgm:cxn modelId="{E94AC1AE-A81B-482F-9936-8D75E6C317FD}" type="presOf" srcId="{F136DEED-8A67-4541-9198-66F10106C5F3}" destId="{DB0F423B-D526-4D43-8C26-3BD2B38E2E0C}" srcOrd="1" destOrd="0" presId="urn:microsoft.com/office/officeart/2005/8/layout/venn1"/>
    <dgm:cxn modelId="{6B175769-14A4-48BA-9A34-6FFB367AF723}" type="presOf" srcId="{CE99BCBF-D328-4B43-9723-133EB8269B07}" destId="{5D93680C-2BAD-4308-9FB0-B62012D7F647}" srcOrd="1" destOrd="0" presId="urn:microsoft.com/office/officeart/2005/8/layout/venn1"/>
    <dgm:cxn modelId="{F58C327B-E1CB-41AD-8FD5-25EC9EEDE531}" type="presOf" srcId="{D76106E3-614C-4802-9BBF-91B376F7C168}" destId="{20D6C613-D204-4463-B27F-D35E0801A3E4}" srcOrd="0" destOrd="0" presId="urn:microsoft.com/office/officeart/2005/8/layout/venn1"/>
    <dgm:cxn modelId="{A566624B-B76E-47F4-98EF-E1B82BB97840}" srcId="{D76106E3-614C-4802-9BBF-91B376F7C168}" destId="{F136DEED-8A67-4541-9198-66F10106C5F3}" srcOrd="0" destOrd="0" parTransId="{AFAF3AFF-9070-4A80-8641-52269BFA2E60}" sibTransId="{2E9DCE9D-4108-4950-A8D8-9FD268C7A1C5}"/>
    <dgm:cxn modelId="{E55565E1-C0DC-478C-899C-2DD54095A232}" srcId="{D76106E3-614C-4802-9BBF-91B376F7C168}" destId="{CE99BCBF-D328-4B43-9723-133EB8269B07}" srcOrd="2" destOrd="0" parTransId="{B5944522-2922-4E83-8FFE-C043D4748FC5}" sibTransId="{F9C6B255-3421-4228-9743-D6C83A7608EC}"/>
    <dgm:cxn modelId="{060FA951-C403-4C2C-9D79-338C7D27044F}" type="presOf" srcId="{284B262E-BC51-4909-B3B3-41E90B488139}" destId="{29EF7ABC-360D-40CE-8310-A89631E8E62E}" srcOrd="0" destOrd="0" presId="urn:microsoft.com/office/officeart/2005/8/layout/venn1"/>
    <dgm:cxn modelId="{35D578D8-C003-4980-9087-48F696CDBF1F}" type="presOf" srcId="{CE99BCBF-D328-4B43-9723-133EB8269B07}" destId="{3C0933F5-3936-4F2C-90D4-B1B0586E1860}" srcOrd="0" destOrd="0" presId="urn:microsoft.com/office/officeart/2005/8/layout/venn1"/>
    <dgm:cxn modelId="{2D80ABD4-CF9F-485E-9436-95300839B2E1}" type="presParOf" srcId="{20D6C613-D204-4463-B27F-D35E0801A3E4}" destId="{F97D8D03-BBB6-409A-8C37-6FC8AA7C04F9}" srcOrd="0" destOrd="0" presId="urn:microsoft.com/office/officeart/2005/8/layout/venn1"/>
    <dgm:cxn modelId="{883AEEDC-6F55-42CB-A94E-B1E8FA2AB937}" type="presParOf" srcId="{20D6C613-D204-4463-B27F-D35E0801A3E4}" destId="{DB0F423B-D526-4D43-8C26-3BD2B38E2E0C}" srcOrd="1" destOrd="0" presId="urn:microsoft.com/office/officeart/2005/8/layout/venn1"/>
    <dgm:cxn modelId="{E83B7021-D6F8-4C72-A8EB-72F2756E59B7}" type="presParOf" srcId="{20D6C613-D204-4463-B27F-D35E0801A3E4}" destId="{29EF7ABC-360D-40CE-8310-A89631E8E62E}" srcOrd="2" destOrd="0" presId="urn:microsoft.com/office/officeart/2005/8/layout/venn1"/>
    <dgm:cxn modelId="{B3F74E87-1FD2-4D93-9D15-DDBA519558AB}" type="presParOf" srcId="{20D6C613-D204-4463-B27F-D35E0801A3E4}" destId="{F1B8B191-AE53-45B9-8E13-39E16FCAB93F}" srcOrd="3" destOrd="0" presId="urn:microsoft.com/office/officeart/2005/8/layout/venn1"/>
    <dgm:cxn modelId="{3ABE6605-25C6-4B65-9F83-D4D926174240}" type="presParOf" srcId="{20D6C613-D204-4463-B27F-D35E0801A3E4}" destId="{3C0933F5-3936-4F2C-90D4-B1B0586E1860}" srcOrd="4" destOrd="0" presId="urn:microsoft.com/office/officeart/2005/8/layout/venn1"/>
    <dgm:cxn modelId="{E94DF581-F333-47CD-9464-EBD7431BB665}" type="presParOf" srcId="{20D6C613-D204-4463-B27F-D35E0801A3E4}" destId="{5D93680C-2BAD-4308-9FB0-B62012D7F647}"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7D8D03-BBB6-409A-8C37-6FC8AA7C04F9}">
      <dsp:nvSpPr>
        <dsp:cNvPr id="0" name=""/>
        <dsp:cNvSpPr/>
      </dsp:nvSpPr>
      <dsp:spPr>
        <a:xfrm>
          <a:off x="1767840" y="59689"/>
          <a:ext cx="2865120" cy="2865120"/>
        </a:xfrm>
        <a:prstGeom prst="ellipse">
          <a:avLst/>
        </a:prstGeom>
        <a:solidFill>
          <a:schemeClr val="accent1">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smtClean="0"/>
            <a:t>needs of mom(birth control)</a:t>
          </a:r>
          <a:endParaRPr lang="en-US" sz="2600" kern="1200" dirty="0"/>
        </a:p>
      </dsp:txBody>
      <dsp:txXfrm>
        <a:off x="2149856" y="561085"/>
        <a:ext cx="2101088" cy="1289304"/>
      </dsp:txXfrm>
    </dsp:sp>
    <dsp:sp modelId="{29EF7ABC-360D-40CE-8310-A89631E8E62E}">
      <dsp:nvSpPr>
        <dsp:cNvPr id="0" name=""/>
        <dsp:cNvSpPr/>
      </dsp:nvSpPr>
      <dsp:spPr>
        <a:xfrm>
          <a:off x="2819405" y="1828786"/>
          <a:ext cx="2865120" cy="2865120"/>
        </a:xfrm>
        <a:prstGeom prst="ellipse">
          <a:avLst/>
        </a:prstGeom>
        <a:solidFill>
          <a:schemeClr val="accent1">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smtClean="0"/>
            <a:t>provider knowledge</a:t>
          </a:r>
          <a:endParaRPr lang="en-US" sz="2600" kern="1200" dirty="0"/>
        </a:p>
      </dsp:txBody>
      <dsp:txXfrm>
        <a:off x="3695655" y="2568942"/>
        <a:ext cx="1719072" cy="1575816"/>
      </dsp:txXfrm>
    </dsp:sp>
    <dsp:sp modelId="{3C0933F5-3936-4F2C-90D4-B1B0586E1860}">
      <dsp:nvSpPr>
        <dsp:cNvPr id="0" name=""/>
        <dsp:cNvSpPr/>
      </dsp:nvSpPr>
      <dsp:spPr>
        <a:xfrm>
          <a:off x="734009" y="1850390"/>
          <a:ext cx="2865120" cy="2865120"/>
        </a:xfrm>
        <a:prstGeom prst="ellipse">
          <a:avLst/>
        </a:prstGeom>
        <a:solidFill>
          <a:schemeClr val="accent1">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smtClean="0"/>
            <a:t>needs of baby (milk!)</a:t>
          </a:r>
          <a:endParaRPr lang="en-US" sz="2600" kern="1200" dirty="0"/>
        </a:p>
      </dsp:txBody>
      <dsp:txXfrm>
        <a:off x="1003808" y="2590545"/>
        <a:ext cx="1719072" cy="157581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B3DBF46-A46D-40E0-80C6-F5ECD0B04371}" type="datetimeFigureOut">
              <a:rPr lang="en-US" smtClean="0"/>
              <a:t>11/15/2015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46B0A7-0DE2-4D6A-B31F-D93242CE4A90}" type="slidenum">
              <a:rPr lang="en-US" smtClean="0"/>
              <a:t>‹#›</a:t>
            </a:fld>
            <a:endParaRPr lang="en-US"/>
          </a:p>
        </p:txBody>
      </p:sp>
    </p:spTree>
    <p:extLst>
      <p:ext uri="{BB962C8B-B14F-4D97-AF65-F5344CB8AC3E}">
        <p14:creationId xmlns:p14="http://schemas.microsoft.com/office/powerpoint/2010/main" val="14215583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8C276B64-EB42-4F18-8942-2FFAA524FD7A}" type="datetimeFigureOut">
              <a:rPr lang="en-US" smtClean="0"/>
              <a:t>11/15/2015</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13353B-9125-4C76-A104-D8800323CD88}"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276B64-EB42-4F18-8942-2FFAA524FD7A}" type="datetimeFigureOut">
              <a:rPr lang="en-US" smtClean="0"/>
              <a:t>11/15/2015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13353B-9125-4C76-A104-D8800323CD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276B64-EB42-4F18-8942-2FFAA524FD7A}" type="datetimeFigureOut">
              <a:rPr lang="en-US" smtClean="0"/>
              <a:t>11/15/2015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13353B-9125-4C76-A104-D8800323CD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276B64-EB42-4F18-8942-2FFAA524FD7A}" type="datetimeFigureOut">
              <a:rPr lang="en-US" smtClean="0"/>
              <a:t>11/15/2015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13353B-9125-4C76-A104-D8800323CD8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8C276B64-EB42-4F18-8942-2FFAA524FD7A}" type="datetimeFigureOut">
              <a:rPr lang="en-US" smtClean="0"/>
              <a:t>11/15/2015</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13353B-9125-4C76-A104-D8800323CD88}"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276B64-EB42-4F18-8942-2FFAA524FD7A}" type="datetimeFigureOut">
              <a:rPr lang="en-US" smtClean="0"/>
              <a:t>11/15/2015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113353B-9125-4C76-A104-D8800323CD88}"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C276B64-EB42-4F18-8942-2FFAA524FD7A}" type="datetimeFigureOut">
              <a:rPr lang="en-US" smtClean="0"/>
              <a:t>11/15/2015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113353B-9125-4C76-A104-D8800323CD8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C276B64-EB42-4F18-8942-2FFAA524FD7A}" type="datetimeFigureOut">
              <a:rPr lang="en-US" smtClean="0"/>
              <a:t>11/15/2015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113353B-9125-4C76-A104-D8800323CD88}"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C276B64-EB42-4F18-8942-2FFAA524FD7A}" type="datetimeFigureOut">
              <a:rPr lang="en-US" smtClean="0"/>
              <a:t>11/15/2015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113353B-9125-4C76-A104-D8800323CD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8C276B64-EB42-4F18-8942-2FFAA524FD7A}" type="datetimeFigureOut">
              <a:rPr lang="en-US" smtClean="0"/>
              <a:t>11/15/2015</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13353B-9125-4C76-A104-D8800323CD88}"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8C276B64-EB42-4F18-8942-2FFAA524FD7A}" type="datetimeFigureOut">
              <a:rPr lang="en-US" smtClean="0"/>
              <a:t>11/15/2015</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13353B-9125-4C76-A104-D8800323CD88}"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C276B64-EB42-4F18-8942-2FFAA524FD7A}" type="datetimeFigureOut">
              <a:rPr lang="en-US" smtClean="0"/>
              <a:t>11/15/2015</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113353B-9125-4C76-A104-D8800323CD88}"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Breastfeeding and Contraception</a:t>
            </a:r>
            <a:endParaRPr lang="en-US" dirty="0"/>
          </a:p>
        </p:txBody>
      </p:sp>
      <p:sp>
        <p:nvSpPr>
          <p:cNvPr id="3" name="Subtitle 2"/>
          <p:cNvSpPr>
            <a:spLocks noGrp="1"/>
          </p:cNvSpPr>
          <p:nvPr>
            <p:ph type="subTitle" idx="1"/>
          </p:nvPr>
        </p:nvSpPr>
        <p:spPr/>
        <p:txBody>
          <a:bodyPr>
            <a:normAutofit/>
          </a:bodyPr>
          <a:lstStyle/>
          <a:p>
            <a:r>
              <a:rPr lang="en-US" sz="1600" dirty="0" smtClean="0"/>
              <a:t>Jennifer Meyers</a:t>
            </a:r>
          </a:p>
          <a:p>
            <a:r>
              <a:rPr lang="en-US" sz="1600" dirty="0" smtClean="0"/>
              <a:t>Certified Nurse Midwife</a:t>
            </a:r>
          </a:p>
          <a:p>
            <a:r>
              <a:rPr lang="en-US" sz="1600" dirty="0" smtClean="0"/>
              <a:t>Mayo Clinic Health System</a:t>
            </a:r>
            <a:endParaRPr lang="en-US" sz="1600" dirty="0"/>
          </a:p>
        </p:txBody>
      </p:sp>
    </p:spTree>
    <p:extLst>
      <p:ext uri="{BB962C8B-B14F-4D97-AF65-F5344CB8AC3E}">
        <p14:creationId xmlns:p14="http://schemas.microsoft.com/office/powerpoint/2010/main" val="2551493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Hormones, baby!</a:t>
            </a:r>
            <a:endParaRPr lang="en-US" dirty="0"/>
          </a:p>
        </p:txBody>
      </p:sp>
      <p:sp>
        <p:nvSpPr>
          <p:cNvPr id="3" name="Content Placeholder 2"/>
          <p:cNvSpPr>
            <a:spLocks noGrp="1"/>
          </p:cNvSpPr>
          <p:nvPr>
            <p:ph sz="half" idx="1"/>
          </p:nvPr>
        </p:nvSpPr>
        <p:spPr/>
        <p:txBody>
          <a:bodyPr/>
          <a:lstStyle/>
          <a:p>
            <a:r>
              <a:rPr lang="en-US" dirty="0" smtClean="0"/>
              <a:t>Progesterone and Estrogen</a:t>
            </a:r>
          </a:p>
          <a:p>
            <a:pPr lvl="1"/>
            <a:r>
              <a:rPr lang="en-US" dirty="0" smtClean="0"/>
              <a:t>Drop rapidly. Drop in progesterone responsible for onset of </a:t>
            </a:r>
            <a:r>
              <a:rPr lang="en-US" dirty="0" smtClean="0"/>
              <a:t>milk </a:t>
            </a:r>
            <a:r>
              <a:rPr lang="en-US" dirty="0" smtClean="0"/>
              <a:t>production. </a:t>
            </a:r>
          </a:p>
          <a:p>
            <a:pPr lvl="1"/>
            <a:endParaRPr lang="en-US" dirty="0"/>
          </a:p>
          <a:p>
            <a:pPr lvl="1"/>
            <a:r>
              <a:rPr lang="en-US" dirty="0" smtClean="0"/>
              <a:t>(oxytocin and prolactin do their thing, too)</a:t>
            </a:r>
          </a:p>
        </p:txBody>
      </p:sp>
      <p:pic>
        <p:nvPicPr>
          <p:cNvPr id="5" name="Content Placeholder 4"/>
          <p:cNvPicPr>
            <a:picLocks noGrp="1" noChangeAspect="1"/>
          </p:cNvPicPr>
          <p:nvPr>
            <p:ph sz="half" idx="2"/>
          </p:nvPr>
        </p:nvPicPr>
        <p:blipFill>
          <a:blip r:embed="rId2">
            <a:extLst>
              <a:ext uri="{BEBA8EAE-BF5A-486C-A8C5-ECC9F3942E4B}">
                <a14:imgProps xmlns:a14="http://schemas.microsoft.com/office/drawing/2010/main">
                  <a14:imgLayer r:embed="rId3">
                    <a14:imgEffect>
                      <a14:brightnessContrast bright="15000"/>
                    </a14:imgEffect>
                  </a14:imgLayer>
                </a14:imgProps>
              </a:ext>
              <a:ext uri="{28A0092B-C50C-407E-A947-70E740481C1C}">
                <a14:useLocalDpi xmlns:a14="http://schemas.microsoft.com/office/drawing/2010/main" val="0"/>
              </a:ext>
            </a:extLst>
          </a:blip>
          <a:stretch>
            <a:fillRect/>
          </a:stretch>
        </p:blipFill>
        <p:spPr>
          <a:xfrm>
            <a:off x="4419600" y="2286000"/>
            <a:ext cx="4538383" cy="2971800"/>
          </a:xfrm>
        </p:spPr>
      </p:pic>
    </p:spTree>
    <p:extLst>
      <p:ext uri="{BB962C8B-B14F-4D97-AF65-F5344CB8AC3E}">
        <p14:creationId xmlns:p14="http://schemas.microsoft.com/office/powerpoint/2010/main" val="88957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Birth Control Options</a:t>
            </a:r>
            <a:endParaRPr lang="en-US" dirty="0"/>
          </a:p>
        </p:txBody>
      </p:sp>
      <p:pic>
        <p:nvPicPr>
          <p:cNvPr id="13" name="Content Placeholder 1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2057400"/>
            <a:ext cx="4800601" cy="3200400"/>
          </a:xfrm>
        </p:spPr>
      </p:pic>
    </p:spTree>
    <p:extLst>
      <p:ext uri="{BB962C8B-B14F-4D97-AF65-F5344CB8AC3E}">
        <p14:creationId xmlns:p14="http://schemas.microsoft.com/office/powerpoint/2010/main" val="1249894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Birth Control Options</a:t>
            </a:r>
            <a:endParaRPr lang="en-US" dirty="0"/>
          </a:p>
        </p:txBody>
      </p:sp>
      <p:sp>
        <p:nvSpPr>
          <p:cNvPr id="5" name="Content Placeholder 4"/>
          <p:cNvSpPr>
            <a:spLocks noGrp="1"/>
          </p:cNvSpPr>
          <p:nvPr>
            <p:ph idx="1"/>
          </p:nvPr>
        </p:nvSpPr>
        <p:spPr/>
        <p:txBody>
          <a:bodyPr/>
          <a:lstStyle/>
          <a:p>
            <a:r>
              <a:rPr lang="en-US" dirty="0" smtClean="0"/>
              <a:t>BARRIER METHODS</a:t>
            </a:r>
          </a:p>
          <a:p>
            <a:endParaRPr lang="en-US" dirty="0" smtClean="0"/>
          </a:p>
          <a:p>
            <a:pPr lvl="1"/>
            <a:r>
              <a:rPr lang="en-US" dirty="0" smtClean="0"/>
              <a:t>Block sperm from meeting egg. </a:t>
            </a:r>
          </a:p>
          <a:p>
            <a:pPr lvl="1"/>
            <a:r>
              <a:rPr lang="en-US" dirty="0" smtClean="0"/>
              <a:t>Examples: condoms, diaphragm, cervical cap, withdrawal</a:t>
            </a:r>
          </a:p>
          <a:p>
            <a:pPr lvl="1"/>
            <a:r>
              <a:rPr lang="en-US" dirty="0" smtClean="0"/>
              <a:t>Challenges can include decreased effectiveness, and reliability in use</a:t>
            </a:r>
          </a:p>
          <a:p>
            <a:pPr lvl="1"/>
            <a:r>
              <a:rPr lang="en-US" dirty="0" smtClean="0"/>
              <a:t>No risk to breastfeeding success</a:t>
            </a:r>
            <a:endParaRPr lang="en-US" dirty="0"/>
          </a:p>
        </p:txBody>
      </p:sp>
    </p:spTree>
    <p:extLst>
      <p:ext uri="{BB962C8B-B14F-4D97-AF65-F5344CB8AC3E}">
        <p14:creationId xmlns:p14="http://schemas.microsoft.com/office/powerpoint/2010/main" val="1136487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1000"/>
                                        <p:tgtEl>
                                          <p:spTgt spid="5">
                                            <p:txEl>
                                              <p:pRg st="3" end="3"/>
                                            </p:txEl>
                                          </p:spTgt>
                                        </p:tgtEl>
                                      </p:cBhvr>
                                    </p:animEffect>
                                    <p:anim calcmode="lin" valueType="num">
                                      <p:cBhvr>
                                        <p:cTn id="1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1000"/>
                                        <p:tgtEl>
                                          <p:spTgt spid="5">
                                            <p:txEl>
                                              <p:pRg st="4" end="4"/>
                                            </p:txEl>
                                          </p:spTgt>
                                        </p:tgtEl>
                                      </p:cBhvr>
                                    </p:animEffect>
                                    <p:anim calcmode="lin" valueType="num">
                                      <p:cBhvr>
                                        <p:cTn id="2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1000"/>
                                        <p:tgtEl>
                                          <p:spTgt spid="5">
                                            <p:txEl>
                                              <p:pRg st="5" end="5"/>
                                            </p:txEl>
                                          </p:spTgt>
                                        </p:tgtEl>
                                      </p:cBhvr>
                                    </p:animEffect>
                                    <p:anim calcmode="lin" valueType="num">
                                      <p:cBhvr>
                                        <p:cTn id="2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838200"/>
            <a:ext cx="5486400" cy="4953000"/>
          </a:xfrm>
        </p:spPr>
      </p:pic>
    </p:spTree>
    <p:extLst>
      <p:ext uri="{BB962C8B-B14F-4D97-AF65-F5344CB8AC3E}">
        <p14:creationId xmlns:p14="http://schemas.microsoft.com/office/powerpoint/2010/main" val="262202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 Control Options</a:t>
            </a:r>
            <a:endParaRPr lang="en-US" dirty="0"/>
          </a:p>
        </p:txBody>
      </p:sp>
      <p:sp>
        <p:nvSpPr>
          <p:cNvPr id="3" name="Content Placeholder 2"/>
          <p:cNvSpPr>
            <a:spLocks noGrp="1"/>
          </p:cNvSpPr>
          <p:nvPr>
            <p:ph idx="1"/>
          </p:nvPr>
        </p:nvSpPr>
        <p:spPr/>
        <p:txBody>
          <a:bodyPr/>
          <a:lstStyle/>
          <a:p>
            <a:r>
              <a:rPr lang="en-US" dirty="0" smtClean="0"/>
              <a:t>LACTATIONAL AMENORRHEA</a:t>
            </a:r>
          </a:p>
          <a:p>
            <a:pPr marL="411480" lvl="1" indent="0">
              <a:buNone/>
            </a:pPr>
            <a:endParaRPr lang="en-US" dirty="0" smtClean="0"/>
          </a:p>
          <a:p>
            <a:pPr lvl="1"/>
            <a:r>
              <a:rPr lang="en-US" dirty="0" smtClean="0"/>
              <a:t>This IS a hormonal method, really…</a:t>
            </a:r>
          </a:p>
          <a:p>
            <a:pPr lvl="1"/>
            <a:r>
              <a:rPr lang="en-US" dirty="0" smtClean="0"/>
              <a:t>Highly effective (98%), no side effects</a:t>
            </a:r>
          </a:p>
          <a:p>
            <a:pPr lvl="1"/>
            <a:r>
              <a:rPr lang="en-US" dirty="0" smtClean="0"/>
              <a:t>No risk to breastfeeding relationship, milk, or baby</a:t>
            </a:r>
          </a:p>
          <a:p>
            <a:pPr lvl="1"/>
            <a:r>
              <a:rPr lang="en-US" dirty="0" smtClean="0"/>
              <a:t>Criteria:</a:t>
            </a:r>
          </a:p>
          <a:p>
            <a:pPr lvl="2"/>
            <a:r>
              <a:rPr lang="en-US" dirty="0" smtClean="0"/>
              <a:t>Only breastfeeding, no food/supplements</a:t>
            </a:r>
          </a:p>
          <a:p>
            <a:pPr lvl="2"/>
            <a:r>
              <a:rPr lang="en-US" dirty="0" smtClean="0"/>
              <a:t>No period back</a:t>
            </a:r>
          </a:p>
          <a:p>
            <a:pPr lvl="2"/>
            <a:r>
              <a:rPr lang="en-US" dirty="0" smtClean="0"/>
              <a:t>Baby less than 6 months old</a:t>
            </a:r>
          </a:p>
          <a:p>
            <a:pPr lvl="2"/>
            <a:endParaRPr lang="en-US" dirty="0"/>
          </a:p>
        </p:txBody>
      </p:sp>
    </p:spTree>
    <p:extLst>
      <p:ext uri="{BB962C8B-B14F-4D97-AF65-F5344CB8AC3E}">
        <p14:creationId xmlns:p14="http://schemas.microsoft.com/office/powerpoint/2010/main" val="367691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1000"/>
                                        <p:tgtEl>
                                          <p:spTgt spid="3">
                                            <p:txEl>
                                              <p:pRg st="7" end="7"/>
                                            </p:txEl>
                                          </p:spTgt>
                                        </p:tgtEl>
                                      </p:cBhvr>
                                    </p:animEffect>
                                    <p:anim calcmode="lin" valueType="num">
                                      <p:cBhvr>
                                        <p:cTn id="3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1000"/>
                                        <p:tgtEl>
                                          <p:spTgt spid="3">
                                            <p:txEl>
                                              <p:pRg st="8" end="8"/>
                                            </p:txEl>
                                          </p:spTgt>
                                        </p:tgtEl>
                                      </p:cBhvr>
                                    </p:animEffect>
                                    <p:anim calcmode="lin" valueType="num">
                                      <p:cBhvr>
                                        <p:cTn id="4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26280"/>
          </a:xfrm>
        </p:spPr>
        <p:txBody>
          <a:bodyPr/>
          <a:lstStyle/>
          <a:p>
            <a:pPr marL="0" indent="0">
              <a:buNone/>
            </a:pPr>
            <a:r>
              <a:rPr lang="en-US" dirty="0"/>
              <a:t>A man calls his priest and tells him that he and his wife don't want any more children, "Should we try the pill?" </a:t>
            </a:r>
            <a:endParaRPr lang="en-US" dirty="0" smtClean="0"/>
          </a:p>
          <a:p>
            <a:pPr marL="0" indent="0">
              <a:buNone/>
            </a:pPr>
            <a:endParaRPr lang="en-US" dirty="0"/>
          </a:p>
          <a:p>
            <a:pPr marL="0" indent="0">
              <a:buNone/>
            </a:pPr>
            <a:r>
              <a:rPr lang="en-US" dirty="0"/>
              <a:t>The priest asks, "Have you tried the rhythm method?" </a:t>
            </a:r>
            <a:endParaRPr lang="en-US" dirty="0" smtClean="0"/>
          </a:p>
          <a:p>
            <a:pPr marL="0" indent="0">
              <a:buNone/>
            </a:pPr>
            <a:endParaRPr lang="en-US" dirty="0"/>
          </a:p>
          <a:p>
            <a:pPr marL="0" indent="0">
              <a:buNone/>
            </a:pPr>
            <a:r>
              <a:rPr lang="en-US" dirty="0"/>
              <a:t>"Where am I going to get a band at 3 o'clock in the morning?"</a:t>
            </a:r>
          </a:p>
        </p:txBody>
      </p:sp>
    </p:spTree>
    <p:extLst>
      <p:ext uri="{BB962C8B-B14F-4D97-AF65-F5344CB8AC3E}">
        <p14:creationId xmlns:p14="http://schemas.microsoft.com/office/powerpoint/2010/main" val="1120553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 Control Options</a:t>
            </a:r>
            <a:endParaRPr lang="en-US" dirty="0"/>
          </a:p>
        </p:txBody>
      </p:sp>
      <p:sp>
        <p:nvSpPr>
          <p:cNvPr id="3" name="Content Placeholder 2"/>
          <p:cNvSpPr>
            <a:spLocks noGrp="1"/>
          </p:cNvSpPr>
          <p:nvPr>
            <p:ph idx="1"/>
          </p:nvPr>
        </p:nvSpPr>
        <p:spPr/>
        <p:txBody>
          <a:bodyPr/>
          <a:lstStyle/>
          <a:p>
            <a:r>
              <a:rPr lang="en-US" dirty="0" smtClean="0"/>
              <a:t>NATURAL FAMILY PLANNING</a:t>
            </a:r>
          </a:p>
          <a:p>
            <a:pPr lvl="1"/>
            <a:r>
              <a:rPr lang="en-US" dirty="0" smtClean="0"/>
              <a:t>Uses body’s hormonal signals to avoid intercourse during most fertile time </a:t>
            </a:r>
          </a:p>
          <a:p>
            <a:pPr lvl="1"/>
            <a:r>
              <a:rPr lang="en-US" dirty="0" smtClean="0"/>
              <a:t>Can be challenging during breastfeeding; body’s signals may be muted, unpredictable, and/or absent</a:t>
            </a:r>
          </a:p>
          <a:p>
            <a:pPr lvl="1"/>
            <a:r>
              <a:rPr lang="en-US" dirty="0" smtClean="0"/>
              <a:t>No side effects </a:t>
            </a:r>
          </a:p>
          <a:p>
            <a:pPr lvl="2"/>
            <a:r>
              <a:rPr lang="en-US" dirty="0" smtClean="0"/>
              <a:t>(frustration?)</a:t>
            </a:r>
          </a:p>
          <a:p>
            <a:pPr lvl="1"/>
            <a:r>
              <a:rPr lang="en-US" dirty="0" smtClean="0"/>
              <a:t>No risk to baby/breastfeeding</a:t>
            </a:r>
          </a:p>
          <a:p>
            <a:pPr lvl="1"/>
            <a:endParaRPr lang="en-US" dirty="0"/>
          </a:p>
        </p:txBody>
      </p:sp>
    </p:spTree>
    <p:extLst>
      <p:ext uri="{BB962C8B-B14F-4D97-AF65-F5344CB8AC3E}">
        <p14:creationId xmlns:p14="http://schemas.microsoft.com/office/powerpoint/2010/main" val="404689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 Control Options</a:t>
            </a:r>
            <a:endParaRPr lang="en-US" dirty="0"/>
          </a:p>
        </p:txBody>
      </p:sp>
      <p:sp>
        <p:nvSpPr>
          <p:cNvPr id="3" name="Content Placeholder 2"/>
          <p:cNvSpPr>
            <a:spLocks noGrp="1"/>
          </p:cNvSpPr>
          <p:nvPr>
            <p:ph idx="1"/>
          </p:nvPr>
        </p:nvSpPr>
        <p:spPr/>
        <p:txBody>
          <a:bodyPr/>
          <a:lstStyle/>
          <a:p>
            <a:r>
              <a:rPr lang="en-US" dirty="0" smtClean="0"/>
              <a:t>HORMONAL METHODS</a:t>
            </a:r>
          </a:p>
          <a:p>
            <a:pPr marL="0" indent="0">
              <a:buNone/>
            </a:pPr>
            <a:endParaRPr lang="en-US" dirty="0" smtClean="0"/>
          </a:p>
          <a:p>
            <a:pPr lvl="1"/>
            <a:r>
              <a:rPr lang="en-US" dirty="0" smtClean="0"/>
              <a:t>Combined hormonal methods (estrogen + progestin)</a:t>
            </a:r>
          </a:p>
          <a:p>
            <a:pPr marL="411480" lvl="1" indent="0">
              <a:buNone/>
            </a:pPr>
            <a:endParaRPr lang="en-US" dirty="0" smtClean="0"/>
          </a:p>
          <a:p>
            <a:pPr lvl="1"/>
            <a:r>
              <a:rPr lang="en-US" dirty="0" smtClean="0"/>
              <a:t>Progestin-only methods</a:t>
            </a:r>
          </a:p>
        </p:txBody>
      </p:sp>
    </p:spTree>
    <p:extLst>
      <p:ext uri="{BB962C8B-B14F-4D97-AF65-F5344CB8AC3E}">
        <p14:creationId xmlns:p14="http://schemas.microsoft.com/office/powerpoint/2010/main" val="1179993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Hormonal Methods</a:t>
            </a:r>
            <a:endParaRPr lang="en-US" dirty="0"/>
          </a:p>
        </p:txBody>
      </p:sp>
      <p:sp>
        <p:nvSpPr>
          <p:cNvPr id="3" name="Content Placeholder 2"/>
          <p:cNvSpPr>
            <a:spLocks noGrp="1"/>
          </p:cNvSpPr>
          <p:nvPr>
            <p:ph idx="1"/>
          </p:nvPr>
        </p:nvSpPr>
        <p:spPr/>
        <p:txBody>
          <a:bodyPr/>
          <a:lstStyle/>
          <a:p>
            <a:r>
              <a:rPr lang="en-US" dirty="0" smtClean="0"/>
              <a:t>Combined Oral Contraceptive Pills (COCPs)</a:t>
            </a:r>
          </a:p>
          <a:p>
            <a:pPr lvl="1"/>
            <a:r>
              <a:rPr lang="en-US" dirty="0" smtClean="0"/>
              <a:t>Prevents ovulation by increasing levels of estrogen and progesterone</a:t>
            </a:r>
          </a:p>
          <a:p>
            <a:pPr lvl="1"/>
            <a:r>
              <a:rPr lang="en-US" dirty="0" smtClean="0"/>
              <a:t>Easy to start and stop, quick return to fertility after stopping</a:t>
            </a:r>
          </a:p>
          <a:p>
            <a:pPr lvl="1"/>
            <a:r>
              <a:rPr lang="en-US" dirty="0" smtClean="0"/>
              <a:t>Reliable if taken as directed, </a:t>
            </a:r>
            <a:r>
              <a:rPr lang="en-US" i="1" dirty="0" smtClean="0"/>
              <a:t>but</a:t>
            </a:r>
            <a:r>
              <a:rPr lang="en-US" dirty="0" smtClean="0"/>
              <a:t> most don’t take as directed.  </a:t>
            </a:r>
          </a:p>
        </p:txBody>
      </p:sp>
    </p:spTree>
    <p:extLst>
      <p:ext uri="{BB962C8B-B14F-4D97-AF65-F5344CB8AC3E}">
        <p14:creationId xmlns:p14="http://schemas.microsoft.com/office/powerpoint/2010/main" val="393916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Hormonal Methods</a:t>
            </a:r>
            <a:endParaRPr lang="en-US" dirty="0"/>
          </a:p>
        </p:txBody>
      </p:sp>
      <p:sp>
        <p:nvSpPr>
          <p:cNvPr id="3" name="Content Placeholder 2"/>
          <p:cNvSpPr>
            <a:spLocks noGrp="1"/>
          </p:cNvSpPr>
          <p:nvPr>
            <p:ph idx="1"/>
          </p:nvPr>
        </p:nvSpPr>
        <p:spPr/>
        <p:txBody>
          <a:bodyPr/>
          <a:lstStyle/>
          <a:p>
            <a:r>
              <a:rPr lang="en-US" dirty="0" smtClean="0"/>
              <a:t>COCPs</a:t>
            </a:r>
            <a:r>
              <a:rPr lang="en-US" dirty="0"/>
              <a:t> </a:t>
            </a:r>
            <a:r>
              <a:rPr lang="en-US" dirty="0" smtClean="0"/>
              <a:t>effect on breastfeeding</a:t>
            </a:r>
          </a:p>
          <a:p>
            <a:pPr lvl="1"/>
            <a:r>
              <a:rPr lang="en-US" dirty="0" smtClean="0"/>
              <a:t>Theoretical: increases estrogen/progesterone which could affect ability to make milk</a:t>
            </a:r>
          </a:p>
          <a:p>
            <a:pPr lvl="1"/>
            <a:r>
              <a:rPr lang="en-US" dirty="0" smtClean="0"/>
              <a:t>Quality of research available: poor to fair</a:t>
            </a:r>
          </a:p>
          <a:p>
            <a:pPr lvl="1"/>
            <a:r>
              <a:rPr lang="en-US" dirty="0" smtClean="0"/>
              <a:t>Some studies show impact on supply and success if started before 6 weeks, some don’t.</a:t>
            </a:r>
          </a:p>
          <a:p>
            <a:pPr lvl="1"/>
            <a:r>
              <a:rPr lang="en-US" dirty="0" smtClean="0"/>
              <a:t>If started &gt;6 </a:t>
            </a:r>
            <a:r>
              <a:rPr lang="en-US" dirty="0" err="1" smtClean="0"/>
              <a:t>wks</a:t>
            </a:r>
            <a:r>
              <a:rPr lang="en-US" dirty="0" smtClean="0"/>
              <a:t>, no effect on infant </a:t>
            </a:r>
            <a:r>
              <a:rPr lang="en-US" dirty="0" err="1" smtClean="0"/>
              <a:t>wt</a:t>
            </a:r>
            <a:r>
              <a:rPr lang="en-US" dirty="0" smtClean="0"/>
              <a:t> gain</a:t>
            </a:r>
          </a:p>
          <a:p>
            <a:pPr lvl="1"/>
            <a:r>
              <a:rPr lang="en-US" dirty="0" smtClean="0"/>
              <a:t>No evidence of impact on other health outcomes in baby</a:t>
            </a:r>
            <a:endParaRPr lang="en-US" dirty="0"/>
          </a:p>
        </p:txBody>
      </p:sp>
    </p:spTree>
    <p:extLst>
      <p:ext uri="{BB962C8B-B14F-4D97-AF65-F5344CB8AC3E}">
        <p14:creationId xmlns:p14="http://schemas.microsoft.com/office/powerpoint/2010/main" val="4217543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Breastfeeding and Contraception</a:t>
            </a:r>
            <a:endParaRPr lang="en-US" dirty="0"/>
          </a:p>
        </p:txBody>
      </p:sp>
      <p:sp>
        <p:nvSpPr>
          <p:cNvPr id="3" name="Content Placeholder 2"/>
          <p:cNvSpPr>
            <a:spLocks noGrp="1"/>
          </p:cNvSpPr>
          <p:nvPr>
            <p:ph idx="1"/>
          </p:nvPr>
        </p:nvSpPr>
        <p:spPr/>
        <p:txBody>
          <a:bodyPr/>
          <a:lstStyle/>
          <a:p>
            <a:pPr marL="0" indent="0">
              <a:buNone/>
            </a:pPr>
            <a:r>
              <a:rPr lang="en-US" dirty="0" smtClean="0"/>
              <a:t>Jennifer Meyers, CNM</a:t>
            </a:r>
          </a:p>
          <a:p>
            <a:pPr marL="0" indent="0">
              <a:buNone/>
            </a:pPr>
            <a:r>
              <a:rPr lang="en-US" dirty="0" smtClean="0"/>
              <a:t>Mayo Clinic Health System, La Crosse</a:t>
            </a:r>
          </a:p>
          <a:p>
            <a:pPr marL="0" indent="0">
              <a:buNone/>
            </a:pPr>
            <a:endParaRPr lang="en-US" dirty="0"/>
          </a:p>
          <a:p>
            <a:pPr marL="0" indent="0">
              <a:buNone/>
            </a:pPr>
            <a:r>
              <a:rPr lang="en-US" dirty="0" smtClean="0"/>
              <a:t>No financial disclosures, brand names used only for clarification</a:t>
            </a:r>
          </a:p>
          <a:p>
            <a:pPr marL="0" indent="0">
              <a:buNone/>
            </a:pPr>
            <a:endParaRPr lang="en-US" dirty="0"/>
          </a:p>
          <a:p>
            <a:pPr marL="0" indent="0">
              <a:buNone/>
            </a:pPr>
            <a:r>
              <a:rPr lang="en-US" dirty="0" smtClean="0"/>
              <a:t>Other disclosures:  I’M NOT AN EXPERT. </a:t>
            </a:r>
            <a:endParaRPr lang="en-US" dirty="0"/>
          </a:p>
        </p:txBody>
      </p:sp>
    </p:spTree>
    <p:extLst>
      <p:ext uri="{BB962C8B-B14F-4D97-AF65-F5344CB8AC3E}">
        <p14:creationId xmlns:p14="http://schemas.microsoft.com/office/powerpoint/2010/main" val="246077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Hormonal Methods</a:t>
            </a:r>
            <a:endParaRPr lang="en-US" dirty="0"/>
          </a:p>
        </p:txBody>
      </p:sp>
      <p:sp>
        <p:nvSpPr>
          <p:cNvPr id="3" name="Content Placeholder 2"/>
          <p:cNvSpPr>
            <a:spLocks noGrp="1"/>
          </p:cNvSpPr>
          <p:nvPr>
            <p:ph idx="1"/>
          </p:nvPr>
        </p:nvSpPr>
        <p:spPr/>
        <p:txBody>
          <a:bodyPr>
            <a:normAutofit lnSpcReduction="10000"/>
          </a:bodyPr>
          <a:lstStyle/>
          <a:p>
            <a:r>
              <a:rPr lang="en-US" dirty="0" err="1" smtClean="0"/>
              <a:t>NuvaRing</a:t>
            </a:r>
            <a:r>
              <a:rPr lang="en-US" dirty="0" smtClean="0"/>
              <a:t> and Patch</a:t>
            </a:r>
          </a:p>
          <a:p>
            <a:pPr marL="0" indent="0">
              <a:buNone/>
            </a:pPr>
            <a:endParaRPr lang="en-US" dirty="0" smtClean="0"/>
          </a:p>
          <a:p>
            <a:pPr lvl="1"/>
            <a:r>
              <a:rPr lang="en-US" dirty="0" smtClean="0"/>
              <a:t>Estrogen + Progestin, absorbed through vaginal mucosa or </a:t>
            </a:r>
            <a:r>
              <a:rPr lang="en-US" dirty="0" err="1" smtClean="0"/>
              <a:t>transdermally</a:t>
            </a:r>
            <a:endParaRPr lang="en-US" dirty="0" smtClean="0"/>
          </a:p>
          <a:p>
            <a:pPr lvl="1"/>
            <a:r>
              <a:rPr lang="en-US" dirty="0" smtClean="0"/>
              <a:t>Less error than with the pill? </a:t>
            </a:r>
          </a:p>
          <a:p>
            <a:pPr lvl="1"/>
            <a:r>
              <a:rPr lang="en-US" dirty="0" smtClean="0"/>
              <a:t>Prevents ovulation</a:t>
            </a:r>
          </a:p>
          <a:p>
            <a:pPr lvl="1"/>
            <a:r>
              <a:rPr lang="en-US" dirty="0" smtClean="0"/>
              <a:t>Patch has fallen out of favor due to increased clotting risk</a:t>
            </a:r>
          </a:p>
          <a:p>
            <a:pPr lvl="1"/>
            <a:r>
              <a:rPr lang="en-US" dirty="0" smtClean="0"/>
              <a:t>very </a:t>
            </a:r>
            <a:r>
              <a:rPr lang="en-US" dirty="0"/>
              <a:t>little </a:t>
            </a:r>
            <a:r>
              <a:rPr lang="en-US" dirty="0" smtClean="0"/>
              <a:t>data on effect on </a:t>
            </a:r>
            <a:r>
              <a:rPr lang="en-US" dirty="0" err="1" smtClean="0"/>
              <a:t>breastfeedng</a:t>
            </a:r>
            <a:r>
              <a:rPr lang="en-US" dirty="0" smtClean="0"/>
              <a:t>, </a:t>
            </a:r>
            <a:r>
              <a:rPr lang="en-US" dirty="0"/>
              <a:t>suspect similar to COCPs due to </a:t>
            </a:r>
            <a:r>
              <a:rPr lang="en-US" dirty="0" smtClean="0"/>
              <a:t>similar </a:t>
            </a:r>
            <a:r>
              <a:rPr lang="en-US" dirty="0"/>
              <a:t>mechanism of action</a:t>
            </a:r>
          </a:p>
          <a:p>
            <a:endParaRPr lang="en-US" dirty="0" smtClean="0"/>
          </a:p>
          <a:p>
            <a:pPr marL="411480" lvl="1" indent="0">
              <a:buNone/>
            </a:pPr>
            <a:endParaRPr lang="en-US" dirty="0"/>
          </a:p>
        </p:txBody>
      </p:sp>
    </p:spTree>
    <p:extLst>
      <p:ext uri="{BB962C8B-B14F-4D97-AF65-F5344CB8AC3E}">
        <p14:creationId xmlns:p14="http://schemas.microsoft.com/office/powerpoint/2010/main" val="164997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NuvaRing</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4400" y="2057400"/>
            <a:ext cx="5805600" cy="3898651"/>
          </a:xfrm>
        </p:spPr>
      </p:pic>
    </p:spTree>
    <p:extLst>
      <p:ext uri="{BB962C8B-B14F-4D97-AF65-F5344CB8AC3E}">
        <p14:creationId xmlns:p14="http://schemas.microsoft.com/office/powerpoint/2010/main" val="3222162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Hormonal Methods</a:t>
            </a:r>
            <a:endParaRPr lang="en-US" dirty="0"/>
          </a:p>
        </p:txBody>
      </p:sp>
      <p:sp>
        <p:nvSpPr>
          <p:cNvPr id="3" name="Content Placeholder 2"/>
          <p:cNvSpPr>
            <a:spLocks noGrp="1"/>
          </p:cNvSpPr>
          <p:nvPr>
            <p:ph idx="1"/>
          </p:nvPr>
        </p:nvSpPr>
        <p:spPr/>
        <p:txBody>
          <a:bodyPr>
            <a:normAutofit lnSpcReduction="10000"/>
          </a:bodyPr>
          <a:lstStyle/>
          <a:p>
            <a:r>
              <a:rPr lang="en-US" dirty="0" smtClean="0"/>
              <a:t>Progestin Only Pills (POPs)</a:t>
            </a:r>
          </a:p>
          <a:p>
            <a:pPr lvl="1"/>
            <a:r>
              <a:rPr lang="en-US" dirty="0" smtClean="0"/>
              <a:t>Create cervical mucus to block sperm from meeting egg</a:t>
            </a:r>
          </a:p>
          <a:p>
            <a:pPr lvl="1"/>
            <a:r>
              <a:rPr lang="en-US" dirty="0" smtClean="0"/>
              <a:t>We tell patients to take at the exact same time every day</a:t>
            </a:r>
          </a:p>
          <a:p>
            <a:pPr lvl="1"/>
            <a:r>
              <a:rPr lang="en-US" dirty="0" smtClean="0"/>
              <a:t>AND ideally at the time “that intercourse happens most</a:t>
            </a:r>
            <a:r>
              <a:rPr lang="en-US" dirty="0" smtClean="0"/>
              <a:t>”</a:t>
            </a:r>
          </a:p>
          <a:p>
            <a:pPr lvl="1"/>
            <a:r>
              <a:rPr lang="en-US" dirty="0" smtClean="0"/>
              <a:t>No placebo pills – very important to discuss with patients!  </a:t>
            </a:r>
            <a:endParaRPr lang="en-US" dirty="0" smtClean="0"/>
          </a:p>
          <a:p>
            <a:pPr lvl="1"/>
            <a:r>
              <a:rPr lang="en-US" dirty="0" smtClean="0"/>
              <a:t>Effect on breastfeeding:  doesn’t seem to impact lactation or infant weight gain</a:t>
            </a:r>
            <a:endParaRPr lang="en-US" dirty="0"/>
          </a:p>
        </p:txBody>
      </p:sp>
    </p:spTree>
    <p:extLst>
      <p:ext uri="{BB962C8B-B14F-4D97-AF65-F5344CB8AC3E}">
        <p14:creationId xmlns:p14="http://schemas.microsoft.com/office/powerpoint/2010/main" val="2048517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Progestin-only Pills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981200"/>
            <a:ext cx="7937919" cy="3588700"/>
          </a:xfrm>
        </p:spPr>
      </p:pic>
    </p:spTree>
    <p:extLst>
      <p:ext uri="{BB962C8B-B14F-4D97-AF65-F5344CB8AC3E}">
        <p14:creationId xmlns:p14="http://schemas.microsoft.com/office/powerpoint/2010/main" val="30900684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Hormonal Methods</a:t>
            </a:r>
            <a:endParaRPr lang="en-US" dirty="0"/>
          </a:p>
        </p:txBody>
      </p:sp>
      <p:sp>
        <p:nvSpPr>
          <p:cNvPr id="3" name="Content Placeholder 2"/>
          <p:cNvSpPr>
            <a:spLocks noGrp="1"/>
          </p:cNvSpPr>
          <p:nvPr>
            <p:ph idx="1"/>
          </p:nvPr>
        </p:nvSpPr>
        <p:spPr/>
        <p:txBody>
          <a:bodyPr/>
          <a:lstStyle/>
          <a:p>
            <a:r>
              <a:rPr lang="en-US" dirty="0" smtClean="0"/>
              <a:t>Progesterone Vaginal Ring</a:t>
            </a:r>
          </a:p>
          <a:p>
            <a:pPr lvl="1"/>
            <a:r>
              <a:rPr lang="en-US" dirty="0" smtClean="0"/>
              <a:t>Not available in U.S. currently</a:t>
            </a:r>
          </a:p>
          <a:p>
            <a:pPr lvl="1"/>
            <a:r>
              <a:rPr lang="en-US" dirty="0" smtClean="0"/>
              <a:t>Like </a:t>
            </a:r>
            <a:r>
              <a:rPr lang="en-US" dirty="0" err="1" smtClean="0"/>
              <a:t>NuvaRing</a:t>
            </a:r>
            <a:r>
              <a:rPr lang="en-US" dirty="0" smtClean="0"/>
              <a:t>, but only progestin</a:t>
            </a:r>
          </a:p>
          <a:p>
            <a:pPr lvl="1"/>
            <a:r>
              <a:rPr lang="en-US" dirty="0" smtClean="0"/>
              <a:t>Doesn’t need the compliance level of a POP</a:t>
            </a:r>
          </a:p>
          <a:p>
            <a:pPr lvl="1"/>
            <a:r>
              <a:rPr lang="en-US" dirty="0" smtClean="0"/>
              <a:t>Evidence suggests no risk to breastfeeding success or infant growth</a:t>
            </a:r>
          </a:p>
          <a:p>
            <a:pPr marL="411480" lvl="1" indent="0">
              <a:buNone/>
            </a:pPr>
            <a:endParaRPr lang="en-US" dirty="0" smtClean="0"/>
          </a:p>
        </p:txBody>
      </p:sp>
    </p:spTree>
    <p:extLst>
      <p:ext uri="{BB962C8B-B14F-4D97-AF65-F5344CB8AC3E}">
        <p14:creationId xmlns:p14="http://schemas.microsoft.com/office/powerpoint/2010/main" val="988495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Hormonal Methods</a:t>
            </a:r>
            <a:endParaRPr lang="en-US" dirty="0"/>
          </a:p>
        </p:txBody>
      </p:sp>
      <p:sp>
        <p:nvSpPr>
          <p:cNvPr id="3" name="Content Placeholder 2"/>
          <p:cNvSpPr>
            <a:spLocks noGrp="1"/>
          </p:cNvSpPr>
          <p:nvPr>
            <p:ph idx="1"/>
          </p:nvPr>
        </p:nvSpPr>
        <p:spPr/>
        <p:txBody>
          <a:bodyPr/>
          <a:lstStyle/>
          <a:p>
            <a:r>
              <a:rPr lang="en-US" dirty="0" smtClean="0"/>
              <a:t>Nexplanon</a:t>
            </a:r>
          </a:p>
          <a:p>
            <a:pPr lvl="1"/>
            <a:r>
              <a:rPr lang="en-US" dirty="0" smtClean="0"/>
              <a:t>Rod implanted under the skin of upper arm</a:t>
            </a:r>
          </a:p>
          <a:p>
            <a:pPr lvl="1"/>
            <a:r>
              <a:rPr lang="en-US" dirty="0" smtClean="0"/>
              <a:t>Progestin-only, inhibits ovulation</a:t>
            </a:r>
          </a:p>
          <a:p>
            <a:pPr lvl="1"/>
            <a:r>
              <a:rPr lang="en-US" dirty="0" smtClean="0"/>
              <a:t>Nearly 100% effective, easily reversed</a:t>
            </a:r>
          </a:p>
          <a:p>
            <a:pPr lvl="1"/>
            <a:r>
              <a:rPr lang="en-US" dirty="0" smtClean="0"/>
              <a:t>Even with immediate placement, no documented adverse outcomes on lactation or infant growth</a:t>
            </a:r>
          </a:p>
          <a:p>
            <a:pPr lvl="1"/>
            <a:r>
              <a:rPr lang="en-US" dirty="0" smtClean="0"/>
              <a:t>Discontinued most often due to unpredictable vaginal bleeding</a:t>
            </a:r>
            <a:endParaRPr lang="en-US" dirty="0"/>
          </a:p>
        </p:txBody>
      </p:sp>
    </p:spTree>
    <p:extLst>
      <p:ext uri="{BB962C8B-B14F-4D97-AF65-F5344CB8AC3E}">
        <p14:creationId xmlns:p14="http://schemas.microsoft.com/office/powerpoint/2010/main" val="3878616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Nexplanon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5600" y="2285999"/>
            <a:ext cx="2895600" cy="2613401"/>
          </a:xfrm>
        </p:spPr>
      </p:pic>
    </p:spTree>
    <p:extLst>
      <p:ext uri="{BB962C8B-B14F-4D97-AF65-F5344CB8AC3E}">
        <p14:creationId xmlns:p14="http://schemas.microsoft.com/office/powerpoint/2010/main" val="12546426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Hormonal Methods</a:t>
            </a:r>
            <a:endParaRPr lang="en-US" dirty="0"/>
          </a:p>
        </p:txBody>
      </p:sp>
      <p:sp>
        <p:nvSpPr>
          <p:cNvPr id="3" name="Content Placeholder 2"/>
          <p:cNvSpPr>
            <a:spLocks noGrp="1"/>
          </p:cNvSpPr>
          <p:nvPr>
            <p:ph idx="1"/>
          </p:nvPr>
        </p:nvSpPr>
        <p:spPr/>
        <p:txBody>
          <a:bodyPr>
            <a:normAutofit lnSpcReduction="10000"/>
          </a:bodyPr>
          <a:lstStyle/>
          <a:p>
            <a:r>
              <a:rPr lang="en-US" dirty="0" smtClean="0"/>
              <a:t>Depo Provera</a:t>
            </a:r>
          </a:p>
          <a:p>
            <a:pPr lvl="1"/>
            <a:r>
              <a:rPr lang="en-US" dirty="0" smtClean="0"/>
              <a:t>Injection given every 3 months</a:t>
            </a:r>
          </a:p>
          <a:p>
            <a:pPr lvl="1"/>
            <a:r>
              <a:rPr lang="en-US" dirty="0" smtClean="0"/>
              <a:t>Inhibits ovulation</a:t>
            </a:r>
          </a:p>
          <a:p>
            <a:pPr lvl="1"/>
            <a:r>
              <a:rPr lang="en-US" dirty="0" smtClean="0"/>
              <a:t>Slow return to fertility (up to 1-2 yrs</a:t>
            </a:r>
            <a:r>
              <a:rPr lang="en-US" dirty="0" smtClean="0"/>
              <a:t>)</a:t>
            </a:r>
          </a:p>
          <a:p>
            <a:pPr lvl="1"/>
            <a:r>
              <a:rPr lang="en-US" dirty="0" smtClean="0"/>
              <a:t>Side effects: weight gain, depression, irregular bleeding, amenorrhea</a:t>
            </a:r>
            <a:endParaRPr lang="en-US" dirty="0" smtClean="0"/>
          </a:p>
          <a:p>
            <a:pPr lvl="1"/>
            <a:r>
              <a:rPr lang="en-US" dirty="0" smtClean="0"/>
              <a:t>Can’t easily reverse if unpleasant side effects</a:t>
            </a:r>
          </a:p>
          <a:p>
            <a:pPr lvl="1"/>
            <a:r>
              <a:rPr lang="en-US" dirty="0" smtClean="0"/>
              <a:t>May impact breastfeeding/infant weight gain if given immediately postpartum, often best to wait 6 weeks, although evidence quality is poor (hmmm, I see a theme here…)</a:t>
            </a:r>
          </a:p>
          <a:p>
            <a:pPr marL="411480" lvl="1" indent="0">
              <a:buNone/>
            </a:pPr>
            <a:endParaRPr lang="en-US" dirty="0" smtClean="0"/>
          </a:p>
          <a:p>
            <a:pPr lvl="1"/>
            <a:endParaRPr lang="en-US" dirty="0"/>
          </a:p>
        </p:txBody>
      </p:sp>
    </p:spTree>
    <p:extLst>
      <p:ext uri="{BB962C8B-B14F-4D97-AF65-F5344CB8AC3E}">
        <p14:creationId xmlns:p14="http://schemas.microsoft.com/office/powerpoint/2010/main" val="380225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Hormonal Methods</a:t>
            </a:r>
            <a:endParaRPr lang="en-US" dirty="0"/>
          </a:p>
        </p:txBody>
      </p:sp>
      <p:sp>
        <p:nvSpPr>
          <p:cNvPr id="3" name="Content Placeholder 2"/>
          <p:cNvSpPr>
            <a:spLocks noGrp="1"/>
          </p:cNvSpPr>
          <p:nvPr>
            <p:ph idx="1"/>
          </p:nvPr>
        </p:nvSpPr>
        <p:spPr/>
        <p:txBody>
          <a:bodyPr/>
          <a:lstStyle/>
          <a:p>
            <a:r>
              <a:rPr lang="en-US" dirty="0" smtClean="0"/>
              <a:t>Intrauterine Contraceptives (IUCs)</a:t>
            </a:r>
          </a:p>
          <a:p>
            <a:endParaRPr lang="en-US" dirty="0" smtClean="0"/>
          </a:p>
          <a:p>
            <a:pPr lvl="1"/>
            <a:r>
              <a:rPr lang="en-US" dirty="0" smtClean="0"/>
              <a:t>Progestin-containing: Mirena (5 yrs), Skyla (3 yrs)</a:t>
            </a:r>
          </a:p>
          <a:p>
            <a:pPr lvl="1"/>
            <a:endParaRPr lang="en-US" dirty="0"/>
          </a:p>
          <a:p>
            <a:pPr lvl="1"/>
            <a:r>
              <a:rPr lang="en-US" dirty="0" smtClean="0"/>
              <a:t>Copper IUD: </a:t>
            </a:r>
            <a:r>
              <a:rPr lang="en-US" dirty="0" err="1" smtClean="0"/>
              <a:t>Paragard</a:t>
            </a:r>
            <a:endParaRPr lang="en-US" dirty="0"/>
          </a:p>
        </p:txBody>
      </p:sp>
    </p:spTree>
    <p:extLst>
      <p:ext uri="{BB962C8B-B14F-4D97-AF65-F5344CB8AC3E}">
        <p14:creationId xmlns:p14="http://schemas.microsoft.com/office/powerpoint/2010/main" val="394212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IUCs</a:t>
            </a:r>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54692" y="1646238"/>
            <a:ext cx="6034616" cy="4525962"/>
          </a:xfrm>
        </p:spPr>
      </p:pic>
    </p:spTree>
    <p:extLst>
      <p:ext uri="{BB962C8B-B14F-4D97-AF65-F5344CB8AC3E}">
        <p14:creationId xmlns:p14="http://schemas.microsoft.com/office/powerpoint/2010/main" val="624325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care?</a:t>
            </a:r>
            <a:endParaRPr lang="en-US" dirty="0"/>
          </a:p>
        </p:txBody>
      </p:sp>
      <p:sp>
        <p:nvSpPr>
          <p:cNvPr id="3" name="Content Placeholder 2"/>
          <p:cNvSpPr>
            <a:spLocks noGrp="1"/>
          </p:cNvSpPr>
          <p:nvPr>
            <p:ph idx="1"/>
          </p:nvPr>
        </p:nvSpPr>
        <p:spPr/>
        <p:txBody>
          <a:bodyPr/>
          <a:lstStyle/>
          <a:p>
            <a:r>
              <a:rPr lang="en-US" dirty="0" smtClean="0"/>
              <a:t>Most women want to delay conception after a pregnancy</a:t>
            </a:r>
            <a:br>
              <a:rPr lang="en-US" dirty="0" smtClean="0"/>
            </a:br>
            <a:endParaRPr lang="en-US" dirty="0" smtClean="0"/>
          </a:p>
          <a:p>
            <a:r>
              <a:rPr lang="en-US" dirty="0" smtClean="0"/>
              <a:t>Adequate birth spacing is good for babies AND moms</a:t>
            </a:r>
            <a:br>
              <a:rPr lang="en-US" dirty="0" smtClean="0"/>
            </a:br>
            <a:endParaRPr lang="en-US" dirty="0" smtClean="0"/>
          </a:p>
          <a:p>
            <a:r>
              <a:rPr lang="en-US" dirty="0" smtClean="0"/>
              <a:t>Contraception can potentially impact breastfeeding success</a:t>
            </a:r>
            <a:endParaRPr lang="en-US" dirty="0"/>
          </a:p>
        </p:txBody>
      </p:sp>
    </p:spTree>
    <p:extLst>
      <p:ext uri="{BB962C8B-B14F-4D97-AF65-F5344CB8AC3E}">
        <p14:creationId xmlns:p14="http://schemas.microsoft.com/office/powerpoint/2010/main" val="201782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IUCs</a:t>
            </a:r>
            <a:endParaRPr lang="en-US" dirty="0"/>
          </a:p>
        </p:txBody>
      </p:sp>
      <p:sp>
        <p:nvSpPr>
          <p:cNvPr id="3" name="Content Placeholder 2"/>
          <p:cNvSpPr>
            <a:spLocks noGrp="1"/>
          </p:cNvSpPr>
          <p:nvPr>
            <p:ph idx="1"/>
          </p:nvPr>
        </p:nvSpPr>
        <p:spPr/>
        <p:txBody>
          <a:bodyPr/>
          <a:lstStyle/>
          <a:p>
            <a:r>
              <a:rPr lang="en-US" dirty="0" smtClean="0"/>
              <a:t>Extremely effective (&gt;99%)</a:t>
            </a:r>
          </a:p>
          <a:p>
            <a:r>
              <a:rPr lang="en-US" dirty="0" smtClean="0"/>
              <a:t>Very well tolerated by most</a:t>
            </a:r>
          </a:p>
          <a:p>
            <a:r>
              <a:rPr lang="en-US" dirty="0" smtClean="0"/>
              <a:t>Easily reversible </a:t>
            </a:r>
          </a:p>
          <a:p>
            <a:r>
              <a:rPr lang="en-US" dirty="0" smtClean="0"/>
              <a:t>No room for user error</a:t>
            </a:r>
          </a:p>
          <a:p>
            <a:r>
              <a:rPr lang="en-US" dirty="0" smtClean="0"/>
              <a:t>Quick return to fertility</a:t>
            </a:r>
          </a:p>
          <a:p>
            <a:r>
              <a:rPr lang="en-US" dirty="0" smtClean="0"/>
              <a:t>Risks include uterine perforation, expulsion, infection , ectopic pregnancy if pregnancy does occur</a:t>
            </a:r>
            <a:endParaRPr lang="en-US" dirty="0"/>
          </a:p>
        </p:txBody>
      </p:sp>
    </p:spTree>
    <p:extLst>
      <p:ext uri="{BB962C8B-B14F-4D97-AF65-F5344CB8AC3E}">
        <p14:creationId xmlns:p14="http://schemas.microsoft.com/office/powerpoint/2010/main" val="130347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IUCs</a:t>
            </a:r>
            <a:endParaRPr lang="en-US" dirty="0"/>
          </a:p>
        </p:txBody>
      </p:sp>
      <p:sp>
        <p:nvSpPr>
          <p:cNvPr id="3" name="Content Placeholder 2"/>
          <p:cNvSpPr>
            <a:spLocks noGrp="1"/>
          </p:cNvSpPr>
          <p:nvPr>
            <p:ph idx="1"/>
          </p:nvPr>
        </p:nvSpPr>
        <p:spPr/>
        <p:txBody>
          <a:bodyPr>
            <a:normAutofit lnSpcReduction="10000"/>
          </a:bodyPr>
          <a:lstStyle/>
          <a:p>
            <a:r>
              <a:rPr lang="en-US" dirty="0" err="1" smtClean="0"/>
              <a:t>Paragard</a:t>
            </a:r>
            <a:endParaRPr lang="en-US" dirty="0" smtClean="0"/>
          </a:p>
          <a:p>
            <a:pPr lvl="1"/>
            <a:r>
              <a:rPr lang="en-US" dirty="0" smtClean="0"/>
              <a:t>Copper-containing IUC</a:t>
            </a:r>
          </a:p>
          <a:p>
            <a:pPr lvl="1"/>
            <a:r>
              <a:rPr lang="en-US" dirty="0" smtClean="0"/>
              <a:t>Effective for up to 10 years</a:t>
            </a:r>
          </a:p>
          <a:p>
            <a:pPr lvl="1"/>
            <a:r>
              <a:rPr lang="en-US" dirty="0" smtClean="0"/>
              <a:t>Works primarily by disabling sperm but may also act as a </a:t>
            </a:r>
            <a:r>
              <a:rPr lang="en-US" dirty="0" err="1" smtClean="0"/>
              <a:t>contragestive</a:t>
            </a:r>
            <a:r>
              <a:rPr lang="en-US" dirty="0" smtClean="0"/>
              <a:t> (not allowing fertilized egg to implant)</a:t>
            </a:r>
            <a:endParaRPr lang="en-US" dirty="0"/>
          </a:p>
          <a:p>
            <a:pPr lvl="1"/>
            <a:r>
              <a:rPr lang="en-US" dirty="0" smtClean="0"/>
              <a:t>No evidence of impact on breastfeeding, infant growth or other infant outcomes even if placed immediately postpartum </a:t>
            </a:r>
          </a:p>
          <a:p>
            <a:pPr lvl="1"/>
            <a:r>
              <a:rPr lang="en-US" dirty="0" smtClean="0"/>
              <a:t>Most often discontinued due to heavier, more painful periods</a:t>
            </a:r>
            <a:endParaRPr lang="en-US" dirty="0"/>
          </a:p>
        </p:txBody>
      </p:sp>
    </p:spTree>
    <p:extLst>
      <p:ext uri="{BB962C8B-B14F-4D97-AF65-F5344CB8AC3E}">
        <p14:creationId xmlns:p14="http://schemas.microsoft.com/office/powerpoint/2010/main" val="718056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IUCs</a:t>
            </a:r>
            <a:endParaRPr lang="en-US" dirty="0"/>
          </a:p>
        </p:txBody>
      </p:sp>
      <p:sp>
        <p:nvSpPr>
          <p:cNvPr id="3" name="Content Placeholder 2"/>
          <p:cNvSpPr>
            <a:spLocks noGrp="1"/>
          </p:cNvSpPr>
          <p:nvPr>
            <p:ph idx="1"/>
          </p:nvPr>
        </p:nvSpPr>
        <p:spPr/>
        <p:txBody>
          <a:bodyPr/>
          <a:lstStyle/>
          <a:p>
            <a:r>
              <a:rPr lang="en-US" dirty="0" smtClean="0"/>
              <a:t>Mirena and Skyla</a:t>
            </a:r>
          </a:p>
          <a:p>
            <a:pPr lvl="1"/>
            <a:r>
              <a:rPr lang="en-US" dirty="0" smtClean="0"/>
              <a:t>Contain progestin</a:t>
            </a:r>
          </a:p>
          <a:p>
            <a:pPr lvl="1"/>
            <a:r>
              <a:rPr lang="en-US" dirty="0"/>
              <a:t>E</a:t>
            </a:r>
            <a:r>
              <a:rPr lang="en-US" dirty="0" smtClean="0"/>
              <a:t>ffective for 5 and 3 yrs respectively</a:t>
            </a:r>
          </a:p>
          <a:p>
            <a:pPr lvl="1"/>
            <a:r>
              <a:rPr lang="en-US" dirty="0" smtClean="0"/>
              <a:t>Work primarily by creating cervical mucus to block sperm from meeting egg</a:t>
            </a:r>
          </a:p>
          <a:p>
            <a:pPr lvl="1"/>
            <a:r>
              <a:rPr lang="en-US" dirty="0" smtClean="0"/>
              <a:t>May be related to shorter duration of breastfeeding if placed &lt;6 weeks, but no effect if placed &gt;6 weeks</a:t>
            </a:r>
            <a:endParaRPr lang="en-US" dirty="0"/>
          </a:p>
        </p:txBody>
      </p:sp>
    </p:spTree>
    <p:extLst>
      <p:ext uri="{BB962C8B-B14F-4D97-AF65-F5344CB8AC3E}">
        <p14:creationId xmlns:p14="http://schemas.microsoft.com/office/powerpoint/2010/main" val="389093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Permanent Contraception</a:t>
            </a:r>
            <a:endParaRPr lang="en-US" dirty="0"/>
          </a:p>
        </p:txBody>
      </p:sp>
      <p:sp>
        <p:nvSpPr>
          <p:cNvPr id="3" name="Content Placeholder 2"/>
          <p:cNvSpPr>
            <a:spLocks noGrp="1"/>
          </p:cNvSpPr>
          <p:nvPr>
            <p:ph idx="1"/>
          </p:nvPr>
        </p:nvSpPr>
        <p:spPr/>
        <p:txBody>
          <a:bodyPr/>
          <a:lstStyle/>
          <a:p>
            <a:r>
              <a:rPr lang="en-US" dirty="0" smtClean="0"/>
              <a:t>Tubal Ligation: “tubes tied”, surgery</a:t>
            </a:r>
          </a:p>
          <a:p>
            <a:r>
              <a:rPr lang="en-US" dirty="0" smtClean="0"/>
              <a:t>Essure procedure: springs inserted into fallopian tubes, nonsurgical</a:t>
            </a:r>
          </a:p>
          <a:p>
            <a:r>
              <a:rPr lang="en-US" dirty="0" smtClean="0"/>
              <a:t>Vasectomy</a:t>
            </a:r>
          </a:p>
          <a:p>
            <a:endParaRPr lang="en-US" dirty="0"/>
          </a:p>
          <a:p>
            <a:r>
              <a:rPr lang="en-US" dirty="0" smtClean="0"/>
              <a:t>Theoretical risk of tubal ligation or Essure separating mom/baby, otherwise no effect on breastfeeding</a:t>
            </a:r>
          </a:p>
        </p:txBody>
      </p:sp>
    </p:spTree>
    <p:extLst>
      <p:ext uri="{BB962C8B-B14F-4D97-AF65-F5344CB8AC3E}">
        <p14:creationId xmlns:p14="http://schemas.microsoft.com/office/powerpoint/2010/main" val="165733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Contraception</a:t>
            </a:r>
            <a:endParaRPr lang="en-US" dirty="0"/>
          </a:p>
        </p:txBody>
      </p:sp>
      <p:sp>
        <p:nvSpPr>
          <p:cNvPr id="3" name="Content Placeholder 2"/>
          <p:cNvSpPr>
            <a:spLocks noGrp="1"/>
          </p:cNvSpPr>
          <p:nvPr>
            <p:ph idx="1"/>
          </p:nvPr>
        </p:nvSpPr>
        <p:spPr/>
        <p:txBody>
          <a:bodyPr/>
          <a:lstStyle/>
          <a:p>
            <a:r>
              <a:rPr lang="en-US" dirty="0" smtClean="0"/>
              <a:t>Plan B most common, prevents ovulation most likely</a:t>
            </a:r>
          </a:p>
          <a:p>
            <a:r>
              <a:rPr lang="en-US" dirty="0" smtClean="0"/>
              <a:t>Copper IUD: most likely </a:t>
            </a:r>
            <a:r>
              <a:rPr lang="en-US" dirty="0" err="1" smtClean="0"/>
              <a:t>contragestive</a:t>
            </a:r>
            <a:r>
              <a:rPr lang="en-US" dirty="0" smtClean="0"/>
              <a:t> effect, effective up to 5 days post-coitus</a:t>
            </a:r>
          </a:p>
          <a:p>
            <a:pPr marL="0" indent="0">
              <a:buNone/>
            </a:pPr>
            <a:endParaRPr lang="en-US" dirty="0" smtClean="0"/>
          </a:p>
          <a:p>
            <a:r>
              <a:rPr lang="en-US" dirty="0" smtClean="0"/>
              <a:t>No effect on breastfeeding with limited data</a:t>
            </a:r>
            <a:endParaRPr lang="en-US" dirty="0"/>
          </a:p>
        </p:txBody>
      </p:sp>
    </p:spTree>
    <p:extLst>
      <p:ext uri="{BB962C8B-B14F-4D97-AF65-F5344CB8AC3E}">
        <p14:creationId xmlns:p14="http://schemas.microsoft.com/office/powerpoint/2010/main" val="140564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Contraceptive Effects on Breastfeeding</a:t>
            </a:r>
            <a:endParaRPr lang="en-US" dirty="0"/>
          </a:p>
        </p:txBody>
      </p:sp>
      <p:sp>
        <p:nvSpPr>
          <p:cNvPr id="3" name="Content Placeholder 2"/>
          <p:cNvSpPr>
            <a:spLocks noGrp="1"/>
          </p:cNvSpPr>
          <p:nvPr>
            <p:ph idx="1"/>
          </p:nvPr>
        </p:nvSpPr>
        <p:spPr/>
        <p:txBody>
          <a:bodyPr/>
          <a:lstStyle/>
          <a:p>
            <a:r>
              <a:rPr lang="en-US" dirty="0" smtClean="0"/>
              <a:t> Amount of evidence is lacking</a:t>
            </a:r>
          </a:p>
          <a:p>
            <a:endParaRPr lang="en-US" dirty="0" smtClean="0"/>
          </a:p>
          <a:p>
            <a:r>
              <a:rPr lang="en-US" dirty="0" smtClean="0"/>
              <a:t>Quality of evidence is poor to fair</a:t>
            </a:r>
          </a:p>
          <a:p>
            <a:endParaRPr lang="en-US" dirty="0" smtClean="0"/>
          </a:p>
          <a:p>
            <a:r>
              <a:rPr lang="en-US" dirty="0" smtClean="0"/>
              <a:t>Almost all contraceptives seem to have small to no effect on bf success or infant weight gain if started later (&gt;6 weeks)</a:t>
            </a:r>
          </a:p>
          <a:p>
            <a:endParaRPr lang="en-US" dirty="0" smtClean="0"/>
          </a:p>
          <a:p>
            <a:r>
              <a:rPr lang="en-US" dirty="0" smtClean="0"/>
              <a:t>No data to suggest risk to baby’s health</a:t>
            </a:r>
          </a:p>
          <a:p>
            <a:endParaRPr lang="en-US" dirty="0" smtClean="0"/>
          </a:p>
        </p:txBody>
      </p:sp>
    </p:spTree>
    <p:extLst>
      <p:ext uri="{BB962C8B-B14F-4D97-AF65-F5344CB8AC3E}">
        <p14:creationId xmlns:p14="http://schemas.microsoft.com/office/powerpoint/2010/main" val="56520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1143000"/>
          </a:xfrm>
        </p:spPr>
        <p:txBody>
          <a:bodyPr>
            <a:normAutofit fontScale="90000"/>
          </a:bodyPr>
          <a:lstStyle/>
          <a:p>
            <a:r>
              <a:rPr lang="en-US" dirty="0" smtClean="0"/>
              <a:t>What are most healthcare providers telling their patients?</a:t>
            </a:r>
            <a:br>
              <a:rPr lang="en-US" dirty="0" smtClean="0"/>
            </a:br>
            <a:endParaRPr lang="en-US" dirty="0"/>
          </a:p>
        </p:txBody>
      </p:sp>
      <p:sp>
        <p:nvSpPr>
          <p:cNvPr id="3" name="Content Placeholder 2"/>
          <p:cNvSpPr>
            <a:spLocks noGrp="1"/>
          </p:cNvSpPr>
          <p:nvPr>
            <p:ph idx="1"/>
          </p:nvPr>
        </p:nvSpPr>
        <p:spPr/>
        <p:txBody>
          <a:bodyPr/>
          <a:lstStyle/>
          <a:p>
            <a:r>
              <a:rPr lang="en-US" dirty="0" smtClean="0"/>
              <a:t>If breastfeeding, many usually advise </a:t>
            </a:r>
            <a:r>
              <a:rPr lang="en-US" dirty="0" err="1" smtClean="0"/>
              <a:t>minipill</a:t>
            </a:r>
            <a:r>
              <a:rPr lang="en-US" dirty="0" smtClean="0"/>
              <a:t> or IUD</a:t>
            </a:r>
          </a:p>
          <a:p>
            <a:r>
              <a:rPr lang="en-US" dirty="0" smtClean="0"/>
              <a:t>Underestimate how effective true lactational amenorrhea is</a:t>
            </a:r>
          </a:p>
          <a:p>
            <a:r>
              <a:rPr lang="en-US" dirty="0" smtClean="0"/>
              <a:t>Limited on time, breastfeeding goals may not be on the agenda</a:t>
            </a:r>
          </a:p>
        </p:txBody>
      </p:sp>
    </p:spTree>
    <p:extLst>
      <p:ext uri="{BB962C8B-B14F-4D97-AF65-F5344CB8AC3E}">
        <p14:creationId xmlns:p14="http://schemas.microsoft.com/office/powerpoint/2010/main" val="227917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Do?</a:t>
            </a:r>
            <a:endParaRPr lang="en-US" dirty="0"/>
          </a:p>
        </p:txBody>
      </p:sp>
      <p:sp>
        <p:nvSpPr>
          <p:cNvPr id="3" name="Content Placeholder 2"/>
          <p:cNvSpPr>
            <a:spLocks noGrp="1"/>
          </p:cNvSpPr>
          <p:nvPr>
            <p:ph idx="1"/>
          </p:nvPr>
        </p:nvSpPr>
        <p:spPr/>
        <p:txBody>
          <a:bodyPr/>
          <a:lstStyle/>
          <a:p>
            <a:r>
              <a:rPr lang="en-US" dirty="0" smtClean="0"/>
              <a:t>Educate LCs </a:t>
            </a:r>
            <a:r>
              <a:rPr lang="en-US" i="1" dirty="0" smtClean="0"/>
              <a:t>and</a:t>
            </a:r>
            <a:r>
              <a:rPr lang="en-US" dirty="0" smtClean="0"/>
              <a:t> healthcare providers</a:t>
            </a:r>
          </a:p>
          <a:p>
            <a:r>
              <a:rPr lang="en-US" dirty="0" smtClean="0"/>
              <a:t>Improve </a:t>
            </a:r>
            <a:r>
              <a:rPr lang="en-US" dirty="0" smtClean="0"/>
              <a:t>communication between lactation staff and midwife/physician</a:t>
            </a:r>
            <a:endParaRPr lang="en-US" dirty="0" smtClean="0"/>
          </a:p>
          <a:p>
            <a:r>
              <a:rPr lang="en-US" dirty="0" smtClean="0"/>
              <a:t>Lactation visits DURING pregnancy</a:t>
            </a:r>
          </a:p>
          <a:p>
            <a:r>
              <a:rPr lang="en-US" dirty="0" smtClean="0"/>
              <a:t>Offer 2 week visit in addition to 6 week postpartum visit</a:t>
            </a:r>
          </a:p>
        </p:txBody>
      </p:sp>
    </p:spTree>
    <p:extLst>
      <p:ext uri="{BB962C8B-B14F-4D97-AF65-F5344CB8AC3E}">
        <p14:creationId xmlns:p14="http://schemas.microsoft.com/office/powerpoint/2010/main" val="6686678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to Consider in Choosing a Contraceptive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much at risk is patient of another pregnancy?</a:t>
            </a:r>
          </a:p>
          <a:p>
            <a:r>
              <a:rPr lang="en-US" dirty="0" smtClean="0"/>
              <a:t>Breastfeeding goals</a:t>
            </a:r>
          </a:p>
          <a:p>
            <a:r>
              <a:rPr lang="en-US" dirty="0" smtClean="0"/>
              <a:t>Breastfeeding &amp; birth control history</a:t>
            </a:r>
          </a:p>
          <a:p>
            <a:r>
              <a:rPr lang="en-US" dirty="0" smtClean="0"/>
              <a:t>Increased risk of lactation failure: </a:t>
            </a:r>
          </a:p>
          <a:p>
            <a:pPr lvl="1"/>
            <a:r>
              <a:rPr lang="en-US" dirty="0" smtClean="0"/>
              <a:t>Hx of low milk </a:t>
            </a:r>
            <a:r>
              <a:rPr lang="en-US" dirty="0" smtClean="0"/>
              <a:t>supply</a:t>
            </a:r>
          </a:p>
          <a:p>
            <a:pPr lvl="1"/>
            <a:r>
              <a:rPr lang="en-US" dirty="0" smtClean="0"/>
              <a:t>Diabetes or polycystic ovarian syndrome</a:t>
            </a:r>
            <a:endParaRPr lang="en-US" dirty="0" smtClean="0"/>
          </a:p>
          <a:p>
            <a:pPr lvl="1"/>
            <a:r>
              <a:rPr lang="en-US" dirty="0" smtClean="0"/>
              <a:t>Multiples</a:t>
            </a:r>
          </a:p>
          <a:p>
            <a:pPr lvl="1"/>
            <a:r>
              <a:rPr lang="en-US" dirty="0" smtClean="0"/>
              <a:t>Preterm birth</a:t>
            </a:r>
          </a:p>
          <a:p>
            <a:pPr lvl="1"/>
            <a:r>
              <a:rPr lang="en-US" dirty="0" smtClean="0"/>
              <a:t>Compromised health mom/baby</a:t>
            </a:r>
          </a:p>
          <a:p>
            <a:pPr lvl="1"/>
            <a:r>
              <a:rPr lang="en-US" dirty="0" smtClean="0"/>
              <a:t>Breast surgery</a:t>
            </a:r>
            <a:endParaRPr lang="en-US" dirty="0"/>
          </a:p>
        </p:txBody>
      </p:sp>
    </p:spTree>
    <p:extLst>
      <p:ext uri="{BB962C8B-B14F-4D97-AF65-F5344CB8AC3E}">
        <p14:creationId xmlns:p14="http://schemas.microsoft.com/office/powerpoint/2010/main" val="3400492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Example #1</a:t>
            </a:r>
            <a:endParaRPr lang="en-US" dirty="0"/>
          </a:p>
        </p:txBody>
      </p:sp>
      <p:sp>
        <p:nvSpPr>
          <p:cNvPr id="3" name="Content Placeholder 2"/>
          <p:cNvSpPr>
            <a:spLocks noGrp="1"/>
          </p:cNvSpPr>
          <p:nvPr>
            <p:ph idx="1"/>
          </p:nvPr>
        </p:nvSpPr>
        <p:spPr/>
        <p:txBody>
          <a:bodyPr/>
          <a:lstStyle/>
          <a:p>
            <a:pPr marL="0" indent="0">
              <a:buNone/>
            </a:pPr>
            <a:r>
              <a:rPr lang="en-US" dirty="0" smtClean="0"/>
              <a:t>Sara. 16 year old G1P0, 39 weeks gestation. Is asking “how soon after delivery can I have sex?”. Patient is obese, has acne and periods were very irregular prior to pregnancy. Having some issues in relationship with FOB.  Wants to breastfeed, would be first woman in immediate family to do so. </a:t>
            </a:r>
            <a:endParaRPr lang="en-US" dirty="0"/>
          </a:p>
        </p:txBody>
      </p:sp>
    </p:spTree>
    <p:extLst>
      <p:ext uri="{BB962C8B-B14F-4D97-AF65-F5344CB8AC3E}">
        <p14:creationId xmlns:p14="http://schemas.microsoft.com/office/powerpoint/2010/main" val="1476067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What factors affect choice of contraceptive?</a:t>
            </a:r>
            <a:endParaRPr lang="en-US" dirty="0"/>
          </a:p>
        </p:txBody>
      </p:sp>
      <p:sp>
        <p:nvSpPr>
          <p:cNvPr id="5" name="Content Placeholder 4"/>
          <p:cNvSpPr>
            <a:spLocks noGrp="1"/>
          </p:cNvSpPr>
          <p:nvPr>
            <p:ph sz="half" idx="1"/>
          </p:nvPr>
        </p:nvSpPr>
        <p:spPr/>
        <p:txBody>
          <a:bodyPr/>
          <a:lstStyle/>
          <a:p>
            <a:r>
              <a:rPr lang="en-US" dirty="0" smtClean="0"/>
              <a:t>Breastfeeding?</a:t>
            </a:r>
          </a:p>
          <a:p>
            <a:r>
              <a:rPr lang="en-US" dirty="0" smtClean="0"/>
              <a:t>Cost</a:t>
            </a:r>
          </a:p>
          <a:p>
            <a:r>
              <a:rPr lang="en-US" dirty="0" smtClean="0"/>
              <a:t>Previous experience</a:t>
            </a:r>
          </a:p>
          <a:p>
            <a:r>
              <a:rPr lang="en-US" dirty="0" smtClean="0"/>
              <a:t>Health risk factors</a:t>
            </a:r>
          </a:p>
          <a:p>
            <a:r>
              <a:rPr lang="en-US" dirty="0" smtClean="0"/>
              <a:t>Age</a:t>
            </a:r>
          </a:p>
          <a:p>
            <a:r>
              <a:rPr lang="en-US" dirty="0" smtClean="0"/>
              <a:t>Chance </a:t>
            </a:r>
            <a:r>
              <a:rPr lang="en-US" dirty="0" smtClean="0"/>
              <a:t>of getting pregnant again</a:t>
            </a:r>
          </a:p>
          <a:p>
            <a:r>
              <a:rPr lang="en-US" dirty="0" smtClean="0"/>
              <a:t>The internet! </a:t>
            </a:r>
          </a:p>
          <a:p>
            <a:r>
              <a:rPr lang="en-US" dirty="0" smtClean="0"/>
              <a:t>Experiences of peers</a:t>
            </a:r>
          </a:p>
          <a:p>
            <a:endParaRPr lang="en-US" dirty="0"/>
          </a:p>
        </p:txBody>
      </p:sp>
      <p:sp>
        <p:nvSpPr>
          <p:cNvPr id="6" name="Content Placeholder 5"/>
          <p:cNvSpPr>
            <a:spLocks noGrp="1"/>
          </p:cNvSpPr>
          <p:nvPr>
            <p:ph sz="half" idx="2"/>
          </p:nvPr>
        </p:nvSpPr>
        <p:spPr/>
        <p:txBody>
          <a:bodyPr/>
          <a:lstStyle/>
          <a:p>
            <a:r>
              <a:rPr lang="en-US" dirty="0" smtClean="0"/>
              <a:t>Effectiveness of method</a:t>
            </a:r>
          </a:p>
          <a:p>
            <a:r>
              <a:rPr lang="en-US" dirty="0" smtClean="0"/>
              <a:t>Ease of method</a:t>
            </a:r>
          </a:p>
          <a:p>
            <a:r>
              <a:rPr lang="en-US" dirty="0" smtClean="0"/>
              <a:t>Recommendation of healthcare providers</a:t>
            </a:r>
          </a:p>
          <a:p>
            <a:r>
              <a:rPr lang="en-US" dirty="0" smtClean="0"/>
              <a:t>partner’s opinion</a:t>
            </a:r>
          </a:p>
          <a:p>
            <a:r>
              <a:rPr lang="en-US" dirty="0" smtClean="0"/>
              <a:t>Faith/religion</a:t>
            </a:r>
          </a:p>
          <a:p>
            <a:r>
              <a:rPr lang="en-US" dirty="0" smtClean="0"/>
              <a:t>Insurance coverage</a:t>
            </a:r>
          </a:p>
          <a:p>
            <a:r>
              <a:rPr lang="en-US" dirty="0" smtClean="0"/>
              <a:t>Availability of </a:t>
            </a:r>
            <a:r>
              <a:rPr lang="en-US" dirty="0" err="1" smtClean="0"/>
              <a:t>heathcare</a:t>
            </a:r>
            <a:r>
              <a:rPr lang="en-US" dirty="0" smtClean="0"/>
              <a:t> resources</a:t>
            </a:r>
            <a:endParaRPr lang="en-US" dirty="0"/>
          </a:p>
        </p:txBody>
      </p:sp>
    </p:spTree>
    <p:extLst>
      <p:ext uri="{BB962C8B-B14F-4D97-AF65-F5344CB8AC3E}">
        <p14:creationId xmlns:p14="http://schemas.microsoft.com/office/powerpoint/2010/main" val="401279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fade">
                                      <p:cBhvr>
                                        <p:cTn id="47" dur="500"/>
                                        <p:tgtEl>
                                          <p:spTgt spid="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Effect transition="in" filter="fade">
                                      <p:cBhvr>
                                        <p:cTn id="52" dur="500"/>
                                        <p:tgtEl>
                                          <p:spTgt spid="6">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2" end="2"/>
                                            </p:txEl>
                                          </p:spTgt>
                                        </p:tgtEl>
                                        <p:attrNameLst>
                                          <p:attrName>style.visibility</p:attrName>
                                        </p:attrNameLst>
                                      </p:cBhvr>
                                      <p:to>
                                        <p:strVal val="visible"/>
                                      </p:to>
                                    </p:set>
                                    <p:animEffect transition="in" filter="fade">
                                      <p:cBhvr>
                                        <p:cTn id="57" dur="500"/>
                                        <p:tgtEl>
                                          <p:spTgt spid="6">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3" end="3"/>
                                            </p:txEl>
                                          </p:spTgt>
                                        </p:tgtEl>
                                        <p:attrNameLst>
                                          <p:attrName>style.visibility</p:attrName>
                                        </p:attrNameLst>
                                      </p:cBhvr>
                                      <p:to>
                                        <p:strVal val="visible"/>
                                      </p:to>
                                    </p:set>
                                    <p:animEffect transition="in" filter="fade">
                                      <p:cBhvr>
                                        <p:cTn id="62" dur="500"/>
                                        <p:tgtEl>
                                          <p:spTgt spid="6">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xEl>
                                              <p:pRg st="4" end="4"/>
                                            </p:txEl>
                                          </p:spTgt>
                                        </p:tgtEl>
                                        <p:attrNameLst>
                                          <p:attrName>style.visibility</p:attrName>
                                        </p:attrNameLst>
                                      </p:cBhvr>
                                      <p:to>
                                        <p:strVal val="visible"/>
                                      </p:to>
                                    </p:set>
                                    <p:animEffect transition="in" filter="fade">
                                      <p:cBhvr>
                                        <p:cTn id="67" dur="500"/>
                                        <p:tgtEl>
                                          <p:spTgt spid="6">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6">
                                            <p:txEl>
                                              <p:pRg st="5" end="5"/>
                                            </p:txEl>
                                          </p:spTgt>
                                        </p:tgtEl>
                                        <p:attrNameLst>
                                          <p:attrName>style.visibility</p:attrName>
                                        </p:attrNameLst>
                                      </p:cBhvr>
                                      <p:to>
                                        <p:strVal val="visible"/>
                                      </p:to>
                                    </p:set>
                                    <p:animEffect transition="in" filter="fade">
                                      <p:cBhvr>
                                        <p:cTn id="72" dur="500"/>
                                        <p:tgtEl>
                                          <p:spTgt spid="6">
                                            <p:txEl>
                                              <p:pRg st="5" end="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6">
                                            <p:txEl>
                                              <p:pRg st="6" end="6"/>
                                            </p:txEl>
                                          </p:spTgt>
                                        </p:tgtEl>
                                        <p:attrNameLst>
                                          <p:attrName>style.visibility</p:attrName>
                                        </p:attrNameLst>
                                      </p:cBhvr>
                                      <p:to>
                                        <p:strVal val="visible"/>
                                      </p:to>
                                    </p:set>
                                    <p:animEffect transition="in" filter="fade">
                                      <p:cBhvr>
                                        <p:cTn id="7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Example #1, cont.</a:t>
            </a:r>
            <a:endParaRPr lang="en-US" dirty="0"/>
          </a:p>
        </p:txBody>
      </p:sp>
      <p:sp>
        <p:nvSpPr>
          <p:cNvPr id="3" name="Content Placeholder 2"/>
          <p:cNvSpPr>
            <a:spLocks noGrp="1"/>
          </p:cNvSpPr>
          <p:nvPr>
            <p:ph idx="1"/>
          </p:nvPr>
        </p:nvSpPr>
        <p:spPr/>
        <p:txBody>
          <a:bodyPr/>
          <a:lstStyle/>
          <a:p>
            <a:r>
              <a:rPr lang="en-US" dirty="0" smtClean="0"/>
              <a:t>What are some concerns about Sara’s situation? </a:t>
            </a:r>
          </a:p>
          <a:p>
            <a:r>
              <a:rPr lang="en-US" dirty="0" smtClean="0"/>
              <a:t>What barriers to breastfeeding are there?</a:t>
            </a:r>
          </a:p>
          <a:p>
            <a:r>
              <a:rPr lang="en-US" dirty="0" smtClean="0"/>
              <a:t>What would some appropriate birth control methods be for Sara? What might not be a good idea?</a:t>
            </a:r>
          </a:p>
          <a:p>
            <a:r>
              <a:rPr lang="en-US" dirty="0" smtClean="0"/>
              <a:t>What could be done to help promote effective breastfeeding? </a:t>
            </a:r>
            <a:endParaRPr lang="en-US" dirty="0"/>
          </a:p>
        </p:txBody>
      </p:sp>
    </p:spTree>
    <p:extLst>
      <p:ext uri="{BB962C8B-B14F-4D97-AF65-F5344CB8AC3E}">
        <p14:creationId xmlns:p14="http://schemas.microsoft.com/office/powerpoint/2010/main" val="67038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Example #2</a:t>
            </a:r>
            <a:endParaRPr lang="en-US" dirty="0"/>
          </a:p>
        </p:txBody>
      </p:sp>
      <p:sp>
        <p:nvSpPr>
          <p:cNvPr id="3" name="Content Placeholder 2"/>
          <p:cNvSpPr>
            <a:spLocks noGrp="1"/>
          </p:cNvSpPr>
          <p:nvPr>
            <p:ph idx="1"/>
          </p:nvPr>
        </p:nvSpPr>
        <p:spPr/>
        <p:txBody>
          <a:bodyPr/>
          <a:lstStyle/>
          <a:p>
            <a:pPr marL="0" indent="0">
              <a:buNone/>
            </a:pPr>
            <a:r>
              <a:rPr lang="en-US" dirty="0" smtClean="0"/>
              <a:t>Molly, G2P1, just had NSVD. First child is 18 months. Seeing midwife for 2 week postpartum visit. Is a stay at home parent, successfully breastfed first baby.  Is feeling overwhelmed with two small children, really worried about getting pregnant on accident. </a:t>
            </a:r>
            <a:r>
              <a:rPr lang="en-US" dirty="0"/>
              <a:t> </a:t>
            </a:r>
            <a:r>
              <a:rPr lang="en-US" dirty="0" smtClean="0"/>
              <a:t>Used condoms after first baby.  </a:t>
            </a:r>
            <a:endParaRPr lang="en-US" dirty="0"/>
          </a:p>
        </p:txBody>
      </p:sp>
    </p:spTree>
    <p:extLst>
      <p:ext uri="{BB962C8B-B14F-4D97-AF65-F5344CB8AC3E}">
        <p14:creationId xmlns:p14="http://schemas.microsoft.com/office/powerpoint/2010/main" val="42663452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Example #2, cont.</a:t>
            </a:r>
            <a:endParaRPr lang="en-US" dirty="0"/>
          </a:p>
        </p:txBody>
      </p:sp>
      <p:sp>
        <p:nvSpPr>
          <p:cNvPr id="3" name="Content Placeholder 2"/>
          <p:cNvSpPr>
            <a:spLocks noGrp="1"/>
          </p:cNvSpPr>
          <p:nvPr>
            <p:ph idx="1"/>
          </p:nvPr>
        </p:nvSpPr>
        <p:spPr/>
        <p:txBody>
          <a:bodyPr/>
          <a:lstStyle/>
          <a:p>
            <a:r>
              <a:rPr lang="en-US" dirty="0" smtClean="0"/>
              <a:t>What might some good birth control options be for Molly?</a:t>
            </a:r>
          </a:p>
          <a:p>
            <a:pPr marL="0" indent="0">
              <a:buNone/>
            </a:pPr>
            <a:endParaRPr lang="en-US" dirty="0" smtClean="0"/>
          </a:p>
          <a:p>
            <a:r>
              <a:rPr lang="en-US" dirty="0" smtClean="0"/>
              <a:t>What might some new challenges be this time around for her? </a:t>
            </a:r>
            <a:endParaRPr lang="en-US" dirty="0"/>
          </a:p>
        </p:txBody>
      </p:sp>
    </p:spTree>
    <p:extLst>
      <p:ext uri="{BB962C8B-B14F-4D97-AF65-F5344CB8AC3E}">
        <p14:creationId xmlns:p14="http://schemas.microsoft.com/office/powerpoint/2010/main" val="370312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Takeaway</a:t>
            </a:r>
            <a:endParaRPr lang="en-US" dirty="0"/>
          </a:p>
        </p:txBody>
      </p:sp>
      <p:sp>
        <p:nvSpPr>
          <p:cNvPr id="3" name="Content Placeholder 2"/>
          <p:cNvSpPr>
            <a:spLocks noGrp="1"/>
          </p:cNvSpPr>
          <p:nvPr>
            <p:ph idx="1"/>
          </p:nvPr>
        </p:nvSpPr>
        <p:spPr/>
        <p:txBody>
          <a:bodyPr/>
          <a:lstStyle/>
          <a:p>
            <a:r>
              <a:rPr lang="en-US" dirty="0" smtClean="0"/>
              <a:t>We need MORE and BETTER evidence! </a:t>
            </a:r>
          </a:p>
          <a:p>
            <a:endParaRPr lang="en-US" dirty="0" smtClean="0"/>
          </a:p>
          <a:p>
            <a:r>
              <a:rPr lang="en-US" dirty="0" smtClean="0"/>
              <a:t>Providers need more education, time, direction and communication</a:t>
            </a:r>
          </a:p>
          <a:p>
            <a:endParaRPr lang="en-US" dirty="0" smtClean="0"/>
          </a:p>
          <a:p>
            <a:r>
              <a:rPr lang="en-US" dirty="0" smtClean="0"/>
              <a:t>Plans should be individualized based on mom’s goals, risk of future pregnancy, and barriers to effective breastfeeding</a:t>
            </a:r>
            <a:endParaRPr lang="en-US" dirty="0"/>
          </a:p>
        </p:txBody>
      </p:sp>
    </p:spTree>
    <p:extLst>
      <p:ext uri="{BB962C8B-B14F-4D97-AF65-F5344CB8AC3E}">
        <p14:creationId xmlns:p14="http://schemas.microsoft.com/office/powerpoint/2010/main" val="23578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514600"/>
            <a:ext cx="8229600" cy="1143000"/>
          </a:xfrm>
        </p:spPr>
        <p:txBody>
          <a:bodyPr/>
          <a:lstStyle/>
          <a:p>
            <a:r>
              <a:rPr lang="en-US" dirty="0" smtClean="0"/>
              <a:t>THANK YOU!       </a:t>
            </a:r>
            <a:endParaRPr lang="en-US" dirty="0"/>
          </a:p>
        </p:txBody>
      </p:sp>
    </p:spTree>
    <p:extLst>
      <p:ext uri="{BB962C8B-B14F-4D97-AF65-F5344CB8AC3E}">
        <p14:creationId xmlns:p14="http://schemas.microsoft.com/office/powerpoint/2010/main" val="2640479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Berens, P., &amp; </a:t>
            </a:r>
            <a:r>
              <a:rPr lang="en-US" dirty="0" err="1"/>
              <a:t>Labbok</a:t>
            </a:r>
            <a:r>
              <a:rPr lang="en-US" dirty="0"/>
              <a:t>, M. (2015). ABM Clinical Protocol #13: Contraception During Breastfeeding, Revised 2015. </a:t>
            </a:r>
            <a:r>
              <a:rPr lang="en-US" i="1" dirty="0"/>
              <a:t>Breastfeeding Medicine</a:t>
            </a:r>
            <a:r>
              <a:rPr lang="en-US" dirty="0"/>
              <a:t>. </a:t>
            </a:r>
          </a:p>
          <a:p>
            <a:pPr marL="0" indent="0">
              <a:buNone/>
            </a:pPr>
            <a:r>
              <a:rPr lang="en-US" dirty="0"/>
              <a:t> </a:t>
            </a:r>
          </a:p>
          <a:p>
            <a:pPr marL="0" indent="0">
              <a:buNone/>
            </a:pPr>
            <a:r>
              <a:rPr lang="en-US" dirty="0"/>
              <a:t>Braga, G., </a:t>
            </a:r>
            <a:r>
              <a:rPr lang="en-US" dirty="0" err="1"/>
              <a:t>Ferriolli</a:t>
            </a:r>
            <a:r>
              <a:rPr lang="en-US" dirty="0"/>
              <a:t>, E., Quintana, S., </a:t>
            </a:r>
            <a:r>
              <a:rPr lang="en-US" dirty="0" err="1"/>
              <a:t>Ferrani</a:t>
            </a:r>
            <a:r>
              <a:rPr lang="en-US" dirty="0"/>
              <a:t>, R., </a:t>
            </a:r>
            <a:r>
              <a:rPr lang="en-US" dirty="0" err="1"/>
              <a:t>Pfrimer</a:t>
            </a:r>
            <a:r>
              <a:rPr lang="en-US" dirty="0"/>
              <a:t>, K., &amp; Vieira, C. (2015). Immediate postpartum initiation of </a:t>
            </a:r>
            <a:r>
              <a:rPr lang="en-US" dirty="0" err="1"/>
              <a:t>etonogestrel</a:t>
            </a:r>
            <a:r>
              <a:rPr lang="en-US" dirty="0"/>
              <a:t>-releasing implant: A randomized controlled trial on breastfeeding impact. </a:t>
            </a:r>
            <a:r>
              <a:rPr lang="en-US" i="1" dirty="0"/>
              <a:t>Contraception</a:t>
            </a:r>
            <a:r>
              <a:rPr lang="en-US" dirty="0"/>
              <a:t>. </a:t>
            </a:r>
          </a:p>
          <a:p>
            <a:pPr marL="0" indent="0">
              <a:buNone/>
            </a:pPr>
            <a:r>
              <a:rPr lang="en-US" dirty="0"/>
              <a:t> </a:t>
            </a:r>
          </a:p>
          <a:p>
            <a:pPr marL="0" indent="0">
              <a:buNone/>
            </a:pPr>
            <a:r>
              <a:rPr lang="en-US" dirty="0" err="1"/>
              <a:t>Carr</a:t>
            </a:r>
            <a:r>
              <a:rPr lang="en-US" dirty="0"/>
              <a:t>, S., </a:t>
            </a:r>
            <a:r>
              <a:rPr lang="en-US" dirty="0" err="1"/>
              <a:t>Gaffield</a:t>
            </a:r>
            <a:r>
              <a:rPr lang="en-US" dirty="0"/>
              <a:t>, M., &amp; Phillips, S. (2015, April 11). Safety of the progesterone-releasing vaginal ring (PVR) among lactating women: A systematic review. </a:t>
            </a:r>
            <a:r>
              <a:rPr lang="en-US" i="1" dirty="0"/>
              <a:t>Contraception</a:t>
            </a:r>
            <a:r>
              <a:rPr lang="en-US" dirty="0"/>
              <a:t>, 136-141. </a:t>
            </a:r>
          </a:p>
          <a:p>
            <a:pPr marL="0" indent="0">
              <a:buNone/>
            </a:pPr>
            <a:r>
              <a:rPr lang="en-US" dirty="0"/>
              <a:t> </a:t>
            </a:r>
          </a:p>
          <a:p>
            <a:pPr marL="0" indent="0">
              <a:buNone/>
            </a:pPr>
            <a:r>
              <a:rPr lang="en-US" dirty="0"/>
              <a:t>Childbirth Graphics. Hormones of Labor and Birth. (</a:t>
            </a:r>
            <a:r>
              <a:rPr lang="en-US" dirty="0" err="1"/>
              <a:t>n.d.</a:t>
            </a:r>
            <a:r>
              <a:rPr lang="en-US" dirty="0"/>
              <a:t>). Retrieved November 10, 2015, from http://www.childbirthgraphics.com/index.php/articles/hormones-of-labor-and-birth/ </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26226097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buNone/>
            </a:pPr>
            <a:r>
              <a:rPr lang="en-US" dirty="0" err="1"/>
              <a:t>Kapp</a:t>
            </a:r>
            <a:r>
              <a:rPr lang="en-US" dirty="0"/>
              <a:t>, N., Curtis, K., &amp; Nanda, K. (</a:t>
            </a:r>
            <a:r>
              <a:rPr lang="en-US" dirty="0" err="1"/>
              <a:t>n.d.</a:t>
            </a:r>
            <a:r>
              <a:rPr lang="en-US" dirty="0"/>
              <a:t>). Progestogen-only contraceptive use among breastfeeding women: A systematic review. </a:t>
            </a:r>
            <a:r>
              <a:rPr lang="en-US" i="1" dirty="0"/>
              <a:t>Contraception,</a:t>
            </a:r>
            <a:r>
              <a:rPr lang="en-US" dirty="0"/>
              <a:t> 17-54. </a:t>
            </a:r>
          </a:p>
          <a:p>
            <a:pPr marL="0" indent="0">
              <a:buNone/>
            </a:pPr>
            <a:r>
              <a:rPr lang="en-US" dirty="0"/>
              <a:t> </a:t>
            </a:r>
          </a:p>
          <a:p>
            <a:pPr marL="0" indent="0">
              <a:buNone/>
            </a:pPr>
            <a:r>
              <a:rPr lang="en-US" dirty="0" err="1"/>
              <a:t>Krucik</a:t>
            </a:r>
            <a:r>
              <a:rPr lang="en-US" dirty="0"/>
              <a:t>, G. (</a:t>
            </a:r>
            <a:r>
              <a:rPr lang="en-US" dirty="0" err="1"/>
              <a:t>n.d.</a:t>
            </a:r>
            <a:r>
              <a:rPr lang="en-US" dirty="0"/>
              <a:t>). What Bodily Changes Can You Expect During Pregnancy? Retrieved November 10, 2015. </a:t>
            </a:r>
          </a:p>
          <a:p>
            <a:pPr marL="0" indent="0">
              <a:buNone/>
            </a:pPr>
            <a:r>
              <a:rPr lang="en-US" dirty="0"/>
              <a:t> </a:t>
            </a:r>
          </a:p>
          <a:p>
            <a:pPr marL="0" indent="0">
              <a:buNone/>
            </a:pPr>
            <a:r>
              <a:rPr lang="en-US" dirty="0"/>
              <a:t>Lopez, L., Grey, T., </a:t>
            </a:r>
            <a:r>
              <a:rPr lang="en-US" dirty="0" err="1"/>
              <a:t>Steube</a:t>
            </a:r>
            <a:r>
              <a:rPr lang="en-US" dirty="0"/>
              <a:t>, A., Chen, M., Truitt, S., &amp; Gallo, M. (2015, March 20). Combined hormonal versus </a:t>
            </a:r>
            <a:r>
              <a:rPr lang="en-US" dirty="0" err="1"/>
              <a:t>nonhormonal</a:t>
            </a:r>
            <a:r>
              <a:rPr lang="en-US" dirty="0"/>
              <a:t> versus </a:t>
            </a:r>
            <a:r>
              <a:rPr lang="en-US" dirty="0" err="1"/>
              <a:t>progestn</a:t>
            </a:r>
            <a:r>
              <a:rPr lang="en-US" dirty="0"/>
              <a:t>-only contraception in lactation. </a:t>
            </a:r>
            <a:r>
              <a:rPr lang="en-US" i="1" dirty="0"/>
              <a:t>Cochrane Database of Systematic Reviews</a:t>
            </a:r>
            <a:r>
              <a:rPr lang="en-US" dirty="0"/>
              <a:t>. </a:t>
            </a:r>
          </a:p>
          <a:p>
            <a:pPr marL="0" indent="0">
              <a:buNone/>
            </a:pPr>
            <a:r>
              <a:rPr lang="en-US" dirty="0"/>
              <a:t> </a:t>
            </a:r>
          </a:p>
          <a:p>
            <a:pPr marL="0" indent="0">
              <a:buNone/>
            </a:pPr>
            <a:r>
              <a:rPr lang="en-US" dirty="0" err="1"/>
              <a:t>Mwalwanda</a:t>
            </a:r>
            <a:r>
              <a:rPr lang="en-US" dirty="0"/>
              <a:t>, C., &amp; Black, K. (</a:t>
            </a:r>
            <a:r>
              <a:rPr lang="en-US" dirty="0" err="1"/>
              <a:t>n.d.</a:t>
            </a:r>
            <a:r>
              <a:rPr lang="en-US" dirty="0"/>
              <a:t>). Immediate post-partum initiation of intrauterine contraception and implants: A review of the safety and guidelines for use. </a:t>
            </a:r>
            <a:r>
              <a:rPr lang="en-US" i="1" dirty="0"/>
              <a:t>Australian and New Zealand Journal of Obstetrics and </a:t>
            </a:r>
            <a:r>
              <a:rPr lang="en-US" i="1" dirty="0" err="1"/>
              <a:t>Gynaecology</a:t>
            </a:r>
            <a:r>
              <a:rPr lang="en-US" i="1" dirty="0"/>
              <a:t>,</a:t>
            </a:r>
            <a:r>
              <a:rPr lang="en-US" dirty="0"/>
              <a:t> </a:t>
            </a:r>
            <a:r>
              <a:rPr lang="en-US" i="1" dirty="0"/>
              <a:t>53</a:t>
            </a:r>
            <a:r>
              <a:rPr lang="en-US" dirty="0"/>
              <a:t>, 331-337. </a:t>
            </a:r>
          </a:p>
          <a:p>
            <a:endParaRPr lang="en-US" dirty="0"/>
          </a:p>
        </p:txBody>
      </p:sp>
    </p:spTree>
    <p:extLst>
      <p:ext uri="{BB962C8B-B14F-4D97-AF65-F5344CB8AC3E}">
        <p14:creationId xmlns:p14="http://schemas.microsoft.com/office/powerpoint/2010/main" val="23532338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6280"/>
          </a:xfrm>
        </p:spPr>
        <p:txBody>
          <a:bodyPr>
            <a:normAutofit fontScale="77500" lnSpcReduction="20000"/>
          </a:bodyPr>
          <a:lstStyle/>
          <a:p>
            <a:pPr marL="0" indent="0">
              <a:buNone/>
            </a:pPr>
            <a:r>
              <a:rPr lang="en-US" dirty="0"/>
              <a:t> </a:t>
            </a:r>
          </a:p>
          <a:p>
            <a:pPr marL="0" indent="0">
              <a:buNone/>
            </a:pPr>
            <a:r>
              <a:rPr lang="en-US" dirty="0" err="1"/>
              <a:t>Nath</a:t>
            </a:r>
            <a:r>
              <a:rPr lang="en-US" dirty="0"/>
              <a:t>, A., &amp; </a:t>
            </a:r>
            <a:r>
              <a:rPr lang="en-US" dirty="0" err="1"/>
              <a:t>Sitruk</a:t>
            </a:r>
            <a:r>
              <a:rPr lang="en-US" dirty="0"/>
              <a:t>-Ware, R. (2010, November 1). Progesterone vaginal ring for contraceptive use during lactation. </a:t>
            </a:r>
            <a:r>
              <a:rPr lang="en-US" i="1" dirty="0"/>
              <a:t>Contraception</a:t>
            </a:r>
            <a:r>
              <a:rPr lang="en-US" dirty="0"/>
              <a:t>, 428-462. </a:t>
            </a:r>
          </a:p>
          <a:p>
            <a:pPr marL="0" indent="0">
              <a:buNone/>
            </a:pPr>
            <a:r>
              <a:rPr lang="en-US" dirty="0"/>
              <a:t> </a:t>
            </a:r>
          </a:p>
          <a:p>
            <a:pPr marL="0" indent="0">
              <a:buNone/>
            </a:pPr>
            <a:r>
              <a:rPr lang="en-US" dirty="0"/>
              <a:t>Phillips, S., </a:t>
            </a:r>
            <a:r>
              <a:rPr lang="en-US" dirty="0" err="1"/>
              <a:t>Tepper</a:t>
            </a:r>
            <a:r>
              <a:rPr lang="en-US" dirty="0"/>
              <a:t>, N., </a:t>
            </a:r>
            <a:r>
              <a:rPr lang="en-US" dirty="0" err="1"/>
              <a:t>Kapp</a:t>
            </a:r>
            <a:r>
              <a:rPr lang="en-US" dirty="0"/>
              <a:t>, N., </a:t>
            </a:r>
            <a:r>
              <a:rPr lang="en-US" dirty="0" err="1"/>
              <a:t>Temmerman</a:t>
            </a:r>
            <a:r>
              <a:rPr lang="en-US" dirty="0"/>
              <a:t>, M., &amp; Curtis, K. (2015, September 24). Progestin-only </a:t>
            </a:r>
            <a:r>
              <a:rPr lang="en-US" dirty="0" err="1"/>
              <a:t>crontraceptive</a:t>
            </a:r>
            <a:r>
              <a:rPr lang="en-US" dirty="0"/>
              <a:t> use among breastfeeding women: A systematic review. </a:t>
            </a:r>
            <a:r>
              <a:rPr lang="en-US" i="1" dirty="0"/>
              <a:t>Contraception</a:t>
            </a:r>
            <a:r>
              <a:rPr lang="en-US" dirty="0"/>
              <a:t>, 585-590. </a:t>
            </a:r>
          </a:p>
          <a:p>
            <a:pPr marL="0" indent="0">
              <a:buNone/>
            </a:pPr>
            <a:r>
              <a:rPr lang="en-US" dirty="0"/>
              <a:t> </a:t>
            </a:r>
          </a:p>
          <a:p>
            <a:pPr marL="0" indent="0">
              <a:buNone/>
            </a:pPr>
            <a:r>
              <a:rPr lang="en-US" dirty="0" err="1"/>
              <a:t>Tepper</a:t>
            </a:r>
            <a:r>
              <a:rPr lang="en-US" dirty="0"/>
              <a:t>, N., Phillips, S., </a:t>
            </a:r>
            <a:r>
              <a:rPr lang="en-US" dirty="0" err="1"/>
              <a:t>Gaffield</a:t>
            </a:r>
            <a:r>
              <a:rPr lang="en-US" dirty="0"/>
              <a:t>, M., &amp; </a:t>
            </a:r>
            <a:r>
              <a:rPr lang="en-US" dirty="0" err="1"/>
              <a:t>Curis</a:t>
            </a:r>
            <a:r>
              <a:rPr lang="en-US" dirty="0"/>
              <a:t>, K. (2015, May 19). Combined hormonal contraceptive use among breastfeeding women: An updated systematic review. </a:t>
            </a:r>
            <a:r>
              <a:rPr lang="en-US" i="1" dirty="0"/>
              <a:t>Contraception</a:t>
            </a:r>
            <a:r>
              <a:rPr lang="en-US" dirty="0"/>
              <a:t>, 218-226.</a:t>
            </a:r>
          </a:p>
          <a:p>
            <a:endParaRPr lang="en-US" dirty="0"/>
          </a:p>
        </p:txBody>
      </p:sp>
    </p:spTree>
    <p:extLst>
      <p:ext uri="{BB962C8B-B14F-4D97-AF65-F5344CB8AC3E}">
        <p14:creationId xmlns:p14="http://schemas.microsoft.com/office/powerpoint/2010/main" val="1070287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146109495"/>
              </p:ext>
            </p:extLst>
          </p:nvPr>
        </p:nvGraphicFramePr>
        <p:xfrm>
          <a:off x="1447800" y="1066800"/>
          <a:ext cx="6400800" cy="477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V="1">
            <a:off x="4572000" y="2057400"/>
            <a:ext cx="2514600" cy="175260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
        <p:nvSpPr>
          <p:cNvPr id="8" name="TextBox 7"/>
          <p:cNvSpPr txBox="1"/>
          <p:nvPr/>
        </p:nvSpPr>
        <p:spPr>
          <a:xfrm>
            <a:off x="7086600" y="1752600"/>
            <a:ext cx="1390765" cy="369332"/>
          </a:xfrm>
          <a:prstGeom prst="rect">
            <a:avLst/>
          </a:prstGeom>
          <a:noFill/>
        </p:spPr>
        <p:txBody>
          <a:bodyPr wrap="none" rtlCol="0">
            <a:spAutoFit/>
          </a:bodyPr>
          <a:lstStyle/>
          <a:p>
            <a:r>
              <a:rPr lang="en-US" dirty="0" smtClean="0"/>
              <a:t>Sweet spot!</a:t>
            </a:r>
            <a:endParaRPr lang="en-US" dirty="0"/>
          </a:p>
        </p:txBody>
      </p:sp>
    </p:spTree>
    <p:extLst>
      <p:ext uri="{BB962C8B-B14F-4D97-AF65-F5344CB8AC3E}">
        <p14:creationId xmlns:p14="http://schemas.microsoft.com/office/powerpoint/2010/main" val="410677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Hormones, baby!</a:t>
            </a:r>
            <a:endParaRPr lang="en-US" dirty="0"/>
          </a:p>
        </p:txBody>
      </p:sp>
      <p:sp>
        <p:nvSpPr>
          <p:cNvPr id="3" name="Content Placeholder 2"/>
          <p:cNvSpPr>
            <a:spLocks noGrp="1"/>
          </p:cNvSpPr>
          <p:nvPr>
            <p:ph sz="half" idx="1"/>
          </p:nvPr>
        </p:nvSpPr>
        <p:spPr/>
        <p:txBody>
          <a:bodyPr/>
          <a:lstStyle/>
          <a:p>
            <a:r>
              <a:rPr lang="en-US" dirty="0" smtClean="0"/>
              <a:t>Pregnancy:  estrogen and progesterone are queens of the castle. Both increase. </a:t>
            </a:r>
          </a:p>
          <a:p>
            <a:endParaRPr lang="en-US" dirty="0"/>
          </a:p>
          <a:p>
            <a:r>
              <a:rPr lang="en-US" dirty="0" smtClean="0"/>
              <a:t>(a woman will make more estrogen in one pregnancy than during their entire non-pregnant life!)</a:t>
            </a:r>
          </a:p>
          <a:p>
            <a:endParaRPr lang="en-US"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80967" y="1646238"/>
            <a:ext cx="2973065" cy="4525962"/>
          </a:xfrm>
        </p:spPr>
      </p:pic>
    </p:spTree>
    <p:extLst>
      <p:ext uri="{BB962C8B-B14F-4D97-AF65-F5344CB8AC3E}">
        <p14:creationId xmlns:p14="http://schemas.microsoft.com/office/powerpoint/2010/main" val="313793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Hormones, baby!</a:t>
            </a:r>
            <a:endParaRPr lang="en-US" dirty="0"/>
          </a:p>
        </p:txBody>
      </p:sp>
      <p:sp>
        <p:nvSpPr>
          <p:cNvPr id="3" name="Content Placeholder 2"/>
          <p:cNvSpPr>
            <a:spLocks noGrp="1"/>
          </p:cNvSpPr>
          <p:nvPr>
            <p:ph sz="half" idx="1"/>
          </p:nvPr>
        </p:nvSpPr>
        <p:spPr/>
        <p:txBody>
          <a:bodyPr/>
          <a:lstStyle/>
          <a:p>
            <a:r>
              <a:rPr lang="en-US" dirty="0" smtClean="0"/>
              <a:t>Progesterone</a:t>
            </a:r>
          </a:p>
          <a:p>
            <a:pPr lvl="1"/>
            <a:r>
              <a:rPr lang="en-US" dirty="0" smtClean="0"/>
              <a:t>Relaxes smooth muscle</a:t>
            </a:r>
          </a:p>
          <a:p>
            <a:pPr lvl="1"/>
            <a:r>
              <a:rPr lang="en-US" dirty="0" smtClean="0"/>
              <a:t>Loosens joints and ligaments</a:t>
            </a:r>
          </a:p>
          <a:p>
            <a:pPr lvl="1"/>
            <a:r>
              <a:rPr lang="en-US" dirty="0" smtClean="0"/>
              <a:t>Helps internal organs/structures increase in size</a:t>
            </a:r>
            <a:endParaRPr lang="en-US" dirty="0"/>
          </a:p>
        </p:txBody>
      </p:sp>
      <p:sp>
        <p:nvSpPr>
          <p:cNvPr id="4" name="Content Placeholder 3"/>
          <p:cNvSpPr>
            <a:spLocks noGrp="1"/>
          </p:cNvSpPr>
          <p:nvPr>
            <p:ph sz="half" idx="2"/>
          </p:nvPr>
        </p:nvSpPr>
        <p:spPr/>
        <p:txBody>
          <a:bodyPr/>
          <a:lstStyle/>
          <a:p>
            <a:r>
              <a:rPr lang="en-US" dirty="0" smtClean="0"/>
              <a:t>Estrogen</a:t>
            </a:r>
          </a:p>
          <a:p>
            <a:pPr lvl="1"/>
            <a:r>
              <a:rPr lang="en-US" dirty="0" smtClean="0"/>
              <a:t>Increases vascularity to placenta, uterus</a:t>
            </a:r>
          </a:p>
          <a:p>
            <a:pPr lvl="1"/>
            <a:r>
              <a:rPr lang="en-US" dirty="0" smtClean="0"/>
              <a:t>Helps fetus develop and mature</a:t>
            </a:r>
          </a:p>
          <a:p>
            <a:pPr lvl="1"/>
            <a:r>
              <a:rPr lang="en-US" dirty="0" smtClean="0"/>
              <a:t>Plays role in milk duct development during 2</a:t>
            </a:r>
            <a:r>
              <a:rPr lang="en-US" baseline="30000" dirty="0" smtClean="0"/>
              <a:t>nd</a:t>
            </a:r>
            <a:r>
              <a:rPr lang="en-US" dirty="0" smtClean="0"/>
              <a:t> trimester</a:t>
            </a:r>
            <a:endParaRPr lang="en-US" dirty="0"/>
          </a:p>
        </p:txBody>
      </p:sp>
    </p:spTree>
    <p:extLst>
      <p:ext uri="{BB962C8B-B14F-4D97-AF65-F5344CB8AC3E}">
        <p14:creationId xmlns:p14="http://schemas.microsoft.com/office/powerpoint/2010/main" val="3523021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fade">
                                      <p:cBhvr>
                                        <p:cTn id="29" dur="1000"/>
                                        <p:tgtEl>
                                          <p:spTgt spid="4">
                                            <p:txEl>
                                              <p:pRg st="0" end="0"/>
                                            </p:txEl>
                                          </p:spTgt>
                                        </p:tgtEl>
                                      </p:cBhvr>
                                    </p:animEffect>
                                    <p:anim calcmode="lin" valueType="num">
                                      <p:cBhvr>
                                        <p:cTn id="3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0" end="0"/>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4">
                                            <p:txEl>
                                              <p:pRg st="1" end="1"/>
                                            </p:txEl>
                                          </p:spTgt>
                                        </p:tgtEl>
                                        <p:attrNameLst>
                                          <p:attrName>style.visibility</p:attrName>
                                        </p:attrNameLst>
                                      </p:cBhvr>
                                      <p:to>
                                        <p:strVal val="visible"/>
                                      </p:to>
                                    </p:set>
                                    <p:animEffect transition="in" filter="fade">
                                      <p:cBhvr>
                                        <p:cTn id="34" dur="1000"/>
                                        <p:tgtEl>
                                          <p:spTgt spid="4">
                                            <p:txEl>
                                              <p:pRg st="1" end="1"/>
                                            </p:txEl>
                                          </p:spTgt>
                                        </p:tgtEl>
                                      </p:cBhvr>
                                    </p:animEffect>
                                    <p:anim calcmode="lin" valueType="num">
                                      <p:cBhvr>
                                        <p:cTn id="3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fade">
                                      <p:cBhvr>
                                        <p:cTn id="39" dur="1000"/>
                                        <p:tgtEl>
                                          <p:spTgt spid="4">
                                            <p:txEl>
                                              <p:pRg st="2" end="2"/>
                                            </p:txEl>
                                          </p:spTgt>
                                        </p:tgtEl>
                                      </p:cBhvr>
                                    </p:animEffect>
                                    <p:anim calcmode="lin" valueType="num">
                                      <p:cBhvr>
                                        <p:cTn id="4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2" end="2"/>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
                                            <p:txEl>
                                              <p:pRg st="3" end="3"/>
                                            </p:txEl>
                                          </p:spTgt>
                                        </p:tgtEl>
                                        <p:attrNameLst>
                                          <p:attrName>style.visibility</p:attrName>
                                        </p:attrNameLst>
                                      </p:cBhvr>
                                      <p:to>
                                        <p:strVal val="visible"/>
                                      </p:to>
                                    </p:set>
                                    <p:animEffect transition="in" filter="fade">
                                      <p:cBhvr>
                                        <p:cTn id="44" dur="1000"/>
                                        <p:tgtEl>
                                          <p:spTgt spid="4">
                                            <p:txEl>
                                              <p:pRg st="3" end="3"/>
                                            </p:txEl>
                                          </p:spTgt>
                                        </p:tgtEl>
                                      </p:cBhvr>
                                    </p:animEffect>
                                    <p:anim calcmode="lin" valueType="num">
                                      <p:cBhvr>
                                        <p:cTn id="4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Hormones, baby!</a:t>
            </a:r>
            <a:endParaRPr lang="en-US" dirty="0"/>
          </a:p>
        </p:txBody>
      </p:sp>
      <p:sp>
        <p:nvSpPr>
          <p:cNvPr id="3" name="Content Placeholder 2"/>
          <p:cNvSpPr>
            <a:spLocks noGrp="1"/>
          </p:cNvSpPr>
          <p:nvPr>
            <p:ph sz="half" idx="1"/>
          </p:nvPr>
        </p:nvSpPr>
        <p:spPr/>
        <p:txBody>
          <a:bodyPr/>
          <a:lstStyle/>
          <a:p>
            <a:r>
              <a:rPr lang="en-US" dirty="0" smtClean="0"/>
              <a:t>Labor/Delivery</a:t>
            </a:r>
          </a:p>
          <a:p>
            <a:endParaRPr lang="en-US" dirty="0"/>
          </a:p>
          <a:p>
            <a:pPr lvl="1"/>
            <a:r>
              <a:rPr lang="en-US" dirty="0" smtClean="0"/>
              <a:t>Oxytocin</a:t>
            </a:r>
          </a:p>
          <a:p>
            <a:pPr lvl="1"/>
            <a:endParaRPr lang="en-US" dirty="0"/>
          </a:p>
          <a:p>
            <a:pPr lvl="1"/>
            <a:r>
              <a:rPr lang="en-US" dirty="0" smtClean="0"/>
              <a:t>Endorphins</a:t>
            </a:r>
          </a:p>
          <a:p>
            <a:pPr lvl="1"/>
            <a:endParaRPr lang="en-US" dirty="0"/>
          </a:p>
          <a:p>
            <a:pPr lvl="1"/>
            <a:r>
              <a:rPr lang="en-US" dirty="0" smtClean="0"/>
              <a:t>Adrenaline</a:t>
            </a: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1" y="2438400"/>
            <a:ext cx="4267200" cy="2786168"/>
          </a:xfrm>
        </p:spPr>
      </p:pic>
    </p:spTree>
    <p:extLst>
      <p:ext uri="{BB962C8B-B14F-4D97-AF65-F5344CB8AC3E}">
        <p14:creationId xmlns:p14="http://schemas.microsoft.com/office/powerpoint/2010/main" val="303314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Hormones, baby!</a:t>
            </a:r>
            <a:endParaRPr lang="en-US" dirty="0"/>
          </a:p>
        </p:txBody>
      </p:sp>
      <p:sp>
        <p:nvSpPr>
          <p:cNvPr id="5" name="Content Placeholder 4"/>
          <p:cNvSpPr>
            <a:spLocks noGrp="1"/>
          </p:cNvSpPr>
          <p:nvPr>
            <p:ph sz="half" idx="1"/>
          </p:nvPr>
        </p:nvSpPr>
        <p:spPr/>
        <p:txBody>
          <a:bodyPr/>
          <a:lstStyle/>
          <a:p>
            <a:r>
              <a:rPr lang="en-US" dirty="0" smtClean="0"/>
              <a:t>Oxytocin</a:t>
            </a:r>
          </a:p>
          <a:p>
            <a:pPr lvl="1"/>
            <a:r>
              <a:rPr lang="en-US" dirty="0" smtClean="0"/>
              <a:t>“The love hormone”</a:t>
            </a:r>
          </a:p>
          <a:p>
            <a:pPr lvl="1"/>
            <a:r>
              <a:rPr lang="en-US" dirty="0" smtClean="0"/>
              <a:t>Stimulates contractions</a:t>
            </a:r>
          </a:p>
          <a:p>
            <a:pPr lvl="1"/>
            <a:r>
              <a:rPr lang="en-US" dirty="0" smtClean="0"/>
              <a:t>Baby secretes oxytocin, too… mom and baby both prepared to fall in love with each other!</a:t>
            </a:r>
            <a:endParaRPr lang="en-US" dirty="0"/>
          </a:p>
        </p:txBody>
      </p:sp>
      <p:sp>
        <p:nvSpPr>
          <p:cNvPr id="6" name="Content Placeholder 5"/>
          <p:cNvSpPr>
            <a:spLocks noGrp="1"/>
          </p:cNvSpPr>
          <p:nvPr>
            <p:ph sz="half" idx="2"/>
          </p:nvPr>
        </p:nvSpPr>
        <p:spPr/>
        <p:txBody>
          <a:bodyPr/>
          <a:lstStyle/>
          <a:p>
            <a:r>
              <a:rPr lang="en-US" dirty="0" smtClean="0"/>
              <a:t>Endorphins</a:t>
            </a:r>
          </a:p>
          <a:p>
            <a:pPr lvl="1"/>
            <a:r>
              <a:rPr lang="en-US" dirty="0"/>
              <a:t>Help the body cope with pain and stress</a:t>
            </a:r>
          </a:p>
          <a:p>
            <a:pPr lvl="1"/>
            <a:endParaRPr lang="en-US" dirty="0" smtClean="0"/>
          </a:p>
          <a:p>
            <a:r>
              <a:rPr lang="en-US" dirty="0" smtClean="0"/>
              <a:t>Adrenaline</a:t>
            </a:r>
          </a:p>
          <a:p>
            <a:pPr lvl="1"/>
            <a:r>
              <a:rPr lang="en-US" dirty="0" smtClean="0"/>
              <a:t>Helps with fetal ejection reflex</a:t>
            </a:r>
          </a:p>
          <a:p>
            <a:pPr lvl="1"/>
            <a:r>
              <a:rPr lang="en-US" dirty="0" smtClean="0"/>
              <a:t>Increases burst of energy at end of labor</a:t>
            </a:r>
          </a:p>
          <a:p>
            <a:pPr lvl="1"/>
            <a:r>
              <a:rPr lang="en-US" dirty="0" smtClean="0"/>
              <a:t>Surge at birth helps baby be alert</a:t>
            </a:r>
          </a:p>
          <a:p>
            <a:pPr lvl="1"/>
            <a:endParaRPr lang="en-US" dirty="0"/>
          </a:p>
          <a:p>
            <a:pPr marL="411480" lvl="1" indent="0">
              <a:buNone/>
            </a:pPr>
            <a:endParaRPr lang="en-US" dirty="0"/>
          </a:p>
        </p:txBody>
      </p:sp>
    </p:spTree>
    <p:extLst>
      <p:ext uri="{BB962C8B-B14F-4D97-AF65-F5344CB8AC3E}">
        <p14:creationId xmlns:p14="http://schemas.microsoft.com/office/powerpoint/2010/main" val="1310644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fade">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4354</TotalTime>
  <Words>1578</Words>
  <Application>Microsoft Office PowerPoint</Application>
  <PresentationFormat>On-screen Show (4:3)</PresentationFormat>
  <Paragraphs>268</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Foundry</vt:lpstr>
      <vt:lpstr>Breastfeeding and Contraception</vt:lpstr>
      <vt:lpstr>Breastfeeding and Contraception</vt:lpstr>
      <vt:lpstr>Why do we care?</vt:lpstr>
      <vt:lpstr>What factors affect choice of contraceptive?</vt:lpstr>
      <vt:lpstr>PowerPoint Presentation</vt:lpstr>
      <vt:lpstr>Hormones, baby!</vt:lpstr>
      <vt:lpstr>Hormones, baby!</vt:lpstr>
      <vt:lpstr>Hormones, baby!</vt:lpstr>
      <vt:lpstr>Hormones, baby!</vt:lpstr>
      <vt:lpstr>Hormones, baby!</vt:lpstr>
      <vt:lpstr>Birth Control Options</vt:lpstr>
      <vt:lpstr>Birth Control Options</vt:lpstr>
      <vt:lpstr>PowerPoint Presentation</vt:lpstr>
      <vt:lpstr>Birth Control Options</vt:lpstr>
      <vt:lpstr>PowerPoint Presentation</vt:lpstr>
      <vt:lpstr>Birth Control Options</vt:lpstr>
      <vt:lpstr>Birth Control Options</vt:lpstr>
      <vt:lpstr>Hormonal Methods</vt:lpstr>
      <vt:lpstr>Hormonal Methods</vt:lpstr>
      <vt:lpstr>Hormonal Methods</vt:lpstr>
      <vt:lpstr>NuvaRing</vt:lpstr>
      <vt:lpstr>Hormonal Methods</vt:lpstr>
      <vt:lpstr>Progestin-only Pills</vt:lpstr>
      <vt:lpstr>Hormonal Methods</vt:lpstr>
      <vt:lpstr>Hormonal Methods</vt:lpstr>
      <vt:lpstr>Nexplanon</vt:lpstr>
      <vt:lpstr>Hormonal Methods</vt:lpstr>
      <vt:lpstr>Hormonal Methods</vt:lpstr>
      <vt:lpstr>IUCs</vt:lpstr>
      <vt:lpstr>IUCs</vt:lpstr>
      <vt:lpstr>IUCs</vt:lpstr>
      <vt:lpstr>IUCs</vt:lpstr>
      <vt:lpstr>Permanent Contraception</vt:lpstr>
      <vt:lpstr>Emergency Contraception</vt:lpstr>
      <vt:lpstr>Summary: Contraceptive Effects on Breastfeeding</vt:lpstr>
      <vt:lpstr>What are most healthcare providers telling their patients? </vt:lpstr>
      <vt:lpstr>What Can We Do?</vt:lpstr>
      <vt:lpstr>Factors to Consider in Choosing a Contraceptive</vt:lpstr>
      <vt:lpstr>Case Example #1</vt:lpstr>
      <vt:lpstr>Case Example #1, cont.</vt:lpstr>
      <vt:lpstr>Case Example #2</vt:lpstr>
      <vt:lpstr>Case Example #2, cont.</vt:lpstr>
      <vt:lpstr>The Takeaway</vt:lpstr>
      <vt:lpstr>THANK YOU!       </vt:lpstr>
      <vt:lpstr>References</vt:lpstr>
      <vt:lpstr>PowerPoint Presentation</vt:lpstr>
      <vt:lpstr>PowerPoint Presentation</vt:lpstr>
    </vt:vector>
  </TitlesOfParts>
  <Company>Mayo Clinic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Breastfeeding and Contraception</dc:title>
  <dc:creator>Jennifer H Meyers</dc:creator>
  <cp:lastModifiedBy>Jennifer H Meyers</cp:lastModifiedBy>
  <cp:revision>63</cp:revision>
  <cp:lastPrinted>2015-11-13T18:15:20Z</cp:lastPrinted>
  <dcterms:created xsi:type="dcterms:W3CDTF">2015-11-02T16:30:27Z</dcterms:created>
  <dcterms:modified xsi:type="dcterms:W3CDTF">2015-11-15T22:41:26Z</dcterms:modified>
</cp:coreProperties>
</file>