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0" r:id="rId6"/>
    <p:sldId id="262" r:id="rId7"/>
    <p:sldId id="282" r:id="rId8"/>
    <p:sldId id="283" r:id="rId9"/>
    <p:sldId id="257" r:id="rId10"/>
    <p:sldId id="263" r:id="rId11"/>
    <p:sldId id="265" r:id="rId12"/>
    <p:sldId id="28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F23F29-2B9D-4E0C-8731-BA3D6E458A79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58775C-DAD4-45C7-9253-D1C8C691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9E5A-E927-4A6D-A520-7C3429E7E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35A4-FA73-4C58-883E-B396223C65BD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389C-030A-4D14-9860-6D67F696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9F66-A625-4688-BE4E-07AFC04FD2B3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A08E-56DC-44C2-9EBA-87C004EB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D481-7E9B-4C74-9B0F-D1402BA4B5B1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393-003C-496F-89BC-D8E306F00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740000" algn="tl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latin typeface="Comic Sans MS" panose="030F0702030302020204" pitchFamily="66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latin typeface="Comic Sans MS" panose="030F0702030302020204" pitchFamily="66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Comic Sans MS" panose="030F0702030302020204" pitchFamily="66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Comic Sans MS" panose="030F0702030302020204" pitchFamily="66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latin typeface="Comic Sans MS" panose="030F0702030302020204" pitchFamily="66" charset="0"/>
              </a:defRPr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FD31-F73B-41E0-AB99-BFB1D82CEE1E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332A-AEE0-4C21-B9F9-D76BCCD2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9CC1-92D7-4B64-926E-1754E5C3DD4F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9917-2F10-43A6-B6F1-6DC3157D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40BB-0021-40E7-866F-4015EDF78E8E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6C1F-972C-4B2B-A904-3E25C2010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D044-FA88-4F5B-843E-E560321C6CC6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A396-D3AD-4863-9FBF-73751742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42AD-9566-4581-AEFE-D81161BAACD4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42F7-5732-43A1-96B1-15340B71A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840C-B168-4404-B5B3-526C330D05B8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A9D4-C754-492E-BC35-027DC1941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7ABF-9EA2-4FDA-B259-DEF7F45E6C19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42DA-C929-4FE9-A392-AEABB30A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1E7C-5557-4765-A21A-68DB23091B0A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EF3F-E497-4674-B23B-4A1CBDD3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  <a:prstGeom prst="rect">
            <a:avLst/>
          </a:prstGeom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650" y="1806575"/>
            <a:ext cx="7124700" cy="4052888"/>
          </a:xfrm>
          <a:prstGeom prst="rect">
            <a:avLst/>
          </a:prstGeom>
          <a:effectLst>
            <a:outerShdw blurRad="50800" dist="50800" dir="5400000" sx="11000" sy="1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1E70E7-B4F4-412F-8638-4686F8DC72D1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4AFF2-65F6-457C-9B77-62C87717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16" r:id="rId9"/>
    <p:sldLayoutId id="2147483707" r:id="rId10"/>
    <p:sldLayoutId id="214748370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35052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Infant </a:t>
            </a:r>
            <a:r>
              <a:rPr lang="en-US" dirty="0" err="1" smtClean="0"/>
              <a:t>Proctocolitis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3200400"/>
            <a:ext cx="4648200" cy="175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Anne </a:t>
            </a:r>
            <a:r>
              <a:rPr lang="en-US" dirty="0" err="1" smtClean="0">
                <a:solidFill>
                  <a:schemeClr val="tx1"/>
                </a:solidFill>
              </a:rPr>
              <a:t>Eglash</a:t>
            </a:r>
            <a:r>
              <a:rPr lang="en-US" dirty="0" smtClean="0">
                <a:solidFill>
                  <a:schemeClr val="tx1"/>
                </a:solidFill>
              </a:rPr>
              <a:t> MD, IBCLC, FABM</a:t>
            </a:r>
          </a:p>
          <a:p>
            <a:pPr eaLnBrk="1" fontAlgn="auto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Clinical Professor</a:t>
            </a:r>
          </a:p>
          <a:p>
            <a:pPr eaLnBrk="1" fontAlgn="auto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Dept</a:t>
            </a:r>
            <a:r>
              <a:rPr lang="en-US" dirty="0" smtClean="0">
                <a:solidFill>
                  <a:schemeClr val="tx1"/>
                </a:solidFill>
              </a:rPr>
              <a:t> of Family Medicine</a:t>
            </a:r>
          </a:p>
          <a:p>
            <a:pPr eaLnBrk="1" fontAlgn="auto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WI School of Medicine </a:t>
            </a:r>
          </a:p>
          <a:p>
            <a:pPr eaLnBrk="1" fontAlgn="auto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and Public Health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0"/>
            <a:ext cx="456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between FPIES and Allergic </a:t>
            </a:r>
            <a:r>
              <a:rPr lang="en-US" dirty="0" err="1" smtClean="0"/>
              <a:t>Proctocolitis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dirty="0" smtClean="0"/>
              <a:t>Allergic </a:t>
            </a:r>
            <a:r>
              <a:rPr lang="en-US" dirty="0" err="1" smtClean="0"/>
              <a:t>proctocolitis</a:t>
            </a:r>
            <a:r>
              <a:rPr lang="en-US" dirty="0" smtClean="0"/>
              <a:t> may be a milder form of FPIES</a:t>
            </a:r>
          </a:p>
          <a:p>
            <a:pPr lvl="1" eaLnBrk="1" fontAlgn="auto" hangingPunct="1">
              <a:defRPr/>
            </a:pPr>
            <a:r>
              <a:rPr lang="en-US" dirty="0" smtClean="0"/>
              <a:t>FPIES usually occurs in the rectum, along with other areas</a:t>
            </a:r>
          </a:p>
          <a:p>
            <a:pPr lvl="1" eaLnBrk="1" fontAlgn="auto" hangingPunct="1">
              <a:defRPr/>
            </a:pPr>
            <a:r>
              <a:rPr lang="en-US" dirty="0" smtClean="0"/>
              <a:t>The protective  factors in </a:t>
            </a:r>
            <a:r>
              <a:rPr lang="en-US" dirty="0" err="1" smtClean="0"/>
              <a:t>breastmilk</a:t>
            </a:r>
            <a:r>
              <a:rPr lang="en-US" dirty="0" smtClean="0"/>
              <a:t> may prevent full expression of FPIES</a:t>
            </a:r>
          </a:p>
          <a:p>
            <a:pPr lvl="2" eaLnBrk="1" fontAlgn="auto" hangingPunct="1">
              <a:defRPr/>
            </a:pPr>
            <a:r>
              <a:rPr lang="en-US" dirty="0" smtClean="0"/>
              <a:t>Exposure to antigens are much less in </a:t>
            </a:r>
            <a:r>
              <a:rPr lang="en-US" dirty="0" err="1" smtClean="0"/>
              <a:t>breastmilk</a:t>
            </a:r>
            <a:endParaRPr lang="en-US" dirty="0" smtClean="0"/>
          </a:p>
          <a:p>
            <a:pPr lvl="1" eaLnBrk="1" fontAlgn="auto" hangingPunct="1">
              <a:defRPr/>
            </a:pPr>
            <a:r>
              <a:rPr lang="en-US" dirty="0" smtClean="0"/>
              <a:t>Only 1 case report of FPIES in exclusively breastfed infants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Food Protein-Induced </a:t>
            </a:r>
            <a:r>
              <a:rPr lang="en-US" dirty="0" err="1"/>
              <a:t>Enteropathy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 err="1"/>
              <a:t>Allergology</a:t>
            </a:r>
            <a:r>
              <a:rPr lang="en-US" sz="1600" dirty="0"/>
              <a:t> International 2013;62 297-307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2400" dirty="0"/>
              <a:t>Chronic  diarrhea and poor growth in first few </a:t>
            </a:r>
            <a:r>
              <a:rPr lang="en-US" sz="2400" dirty="0" err="1"/>
              <a:t>mo</a:t>
            </a:r>
            <a:r>
              <a:rPr lang="en-US" sz="2400" dirty="0"/>
              <a:t> of life</a:t>
            </a:r>
          </a:p>
          <a:p>
            <a:pPr eaLnBrk="1" fontAlgn="auto" hangingPunct="1">
              <a:defRPr/>
            </a:pPr>
            <a:r>
              <a:rPr lang="en-US" sz="2400" dirty="0"/>
              <a:t>Similar to Celiac </a:t>
            </a:r>
            <a:r>
              <a:rPr lang="en-US" sz="2400" dirty="0" err="1" smtClean="0"/>
              <a:t>Sprue</a:t>
            </a:r>
            <a:r>
              <a:rPr lang="en-US" sz="2400" dirty="0" smtClean="0"/>
              <a:t>, not related to gluten</a:t>
            </a:r>
            <a:endParaRPr lang="en-US" sz="2400" dirty="0"/>
          </a:p>
          <a:p>
            <a:pPr lvl="1" eaLnBrk="1" fontAlgn="auto" hangingPunct="1">
              <a:defRPr/>
            </a:pPr>
            <a:r>
              <a:rPr lang="en-US" sz="2400" dirty="0"/>
              <a:t>Small intestine villous </a:t>
            </a:r>
            <a:r>
              <a:rPr lang="en-US" sz="2400" dirty="0" smtClean="0"/>
              <a:t>atrophy</a:t>
            </a:r>
          </a:p>
          <a:p>
            <a:pPr eaLnBrk="1" fontAlgn="auto" hangingPunct="1">
              <a:defRPr/>
            </a:pPr>
            <a:r>
              <a:rPr lang="en-US" sz="2400" dirty="0" smtClean="0"/>
              <a:t>Few reports of this in the last few decades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medical-terms-glossary.com/Images/celiac-spr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1763"/>
            <a:ext cx="51054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124700" cy="923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Allergic </a:t>
            </a:r>
            <a:r>
              <a:rPr lang="en-US" sz="4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Proctocolitis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Incidence of Allergic </a:t>
            </a:r>
            <a:r>
              <a:rPr lang="en-US" dirty="0" err="1" smtClean="0"/>
              <a:t>Proctocolitis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2800" dirty="0" smtClean="0"/>
              <a:t>Not well defined</a:t>
            </a:r>
          </a:p>
          <a:p>
            <a:pPr eaLnBrk="1" fontAlgn="auto" hangingPunct="1">
              <a:defRPr/>
            </a:pPr>
            <a:r>
              <a:rPr lang="en-US" sz="2800" dirty="0" smtClean="0"/>
              <a:t>Often hard to separate out  from other food-protein induced GI illnesses</a:t>
            </a:r>
          </a:p>
          <a:p>
            <a:pPr eaLnBrk="1" fontAlgn="auto" hangingPunct="1">
              <a:defRPr/>
            </a:pPr>
            <a:r>
              <a:rPr lang="en-US" sz="2800" dirty="0" err="1" smtClean="0"/>
              <a:t>Approx</a:t>
            </a:r>
            <a:r>
              <a:rPr lang="en-US" sz="2800" dirty="0" smtClean="0"/>
              <a:t> 0.5-1% of breastfed infants have an allergy to dairy while nursing (based on 1 study)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2000" dirty="0" smtClean="0"/>
              <a:t>Bloody, </a:t>
            </a:r>
            <a:r>
              <a:rPr lang="en-US" sz="2000" dirty="0" err="1" smtClean="0"/>
              <a:t>mucousy</a:t>
            </a:r>
            <a:r>
              <a:rPr lang="en-US" sz="2000" dirty="0" smtClean="0"/>
              <a:t> stools</a:t>
            </a:r>
          </a:p>
          <a:p>
            <a:pPr eaLnBrk="1" fontAlgn="auto" hangingPunct="1">
              <a:defRPr/>
            </a:pPr>
            <a:r>
              <a:rPr lang="en-US" sz="2000" dirty="0" smtClean="0"/>
              <a:t>Usually 2-6 weeks of age, but can be 1 day- 4 months</a:t>
            </a:r>
          </a:p>
          <a:p>
            <a:pPr eaLnBrk="1" fontAlgn="auto" hangingPunct="1">
              <a:defRPr/>
            </a:pPr>
            <a:r>
              <a:rPr lang="en-US" sz="2000" dirty="0" smtClean="0"/>
              <a:t>The baby appears well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Rare anemia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Good growth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Occasionally fussy</a:t>
            </a:r>
          </a:p>
          <a:p>
            <a:pPr eaLnBrk="1" fontAlgn="auto" hangingPunct="1">
              <a:defRPr/>
            </a:pPr>
            <a:r>
              <a:rPr lang="en-US" sz="2000" dirty="0" smtClean="0"/>
              <a:t>Other </a:t>
            </a:r>
            <a:r>
              <a:rPr lang="en-US" sz="2000" dirty="0" err="1" smtClean="0"/>
              <a:t>sx</a:t>
            </a:r>
            <a:r>
              <a:rPr lang="en-US" sz="2000" dirty="0" smtClean="0"/>
              <a:t> such as vomiting, GERD, failure to gain may imply additional or other </a:t>
            </a:r>
            <a:r>
              <a:rPr lang="en-US" sz="2000" dirty="0" err="1" smtClean="0"/>
              <a:t>enteropathy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Diagnosing Allergic </a:t>
            </a:r>
            <a:r>
              <a:rPr lang="en-US" dirty="0" err="1" smtClean="0"/>
              <a:t>Proctocolitis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2800" dirty="0" smtClean="0"/>
              <a:t>Other labs usually not helpful</a:t>
            </a:r>
          </a:p>
          <a:p>
            <a:pPr eaLnBrk="1" fontAlgn="auto" hangingPunct="1">
              <a:defRPr/>
            </a:pPr>
            <a:r>
              <a:rPr lang="en-US" sz="2800" dirty="0" smtClean="0"/>
              <a:t>All other labs should be negative</a:t>
            </a:r>
          </a:p>
          <a:p>
            <a:pPr lvl="1" eaLnBrk="1" fontAlgn="auto" hangingPunct="1">
              <a:defRPr/>
            </a:pPr>
            <a:r>
              <a:rPr lang="en-US" sz="2800" dirty="0" smtClean="0"/>
              <a:t>Normal abdominal film</a:t>
            </a:r>
          </a:p>
          <a:p>
            <a:pPr lvl="1" eaLnBrk="1" fontAlgn="auto" hangingPunct="1">
              <a:defRPr/>
            </a:pPr>
            <a:r>
              <a:rPr lang="en-US" sz="2800" dirty="0" smtClean="0"/>
              <a:t>Negative stool cultures</a:t>
            </a:r>
          </a:p>
          <a:p>
            <a:pPr lvl="1" eaLnBrk="1" fontAlgn="auto" hangingPunct="1">
              <a:defRPr/>
            </a:pPr>
            <a:r>
              <a:rPr lang="en-US" sz="2800" dirty="0" smtClean="0"/>
              <a:t>Normal blood count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 l="594"/>
          <a:stretch>
            <a:fillRect/>
          </a:stretch>
        </p:blipFill>
        <p:spPr bwMode="auto">
          <a:xfrm>
            <a:off x="854075" y="100013"/>
            <a:ext cx="7478713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What is Allergic </a:t>
            </a:r>
            <a:r>
              <a:rPr lang="en-US" sz="3600" dirty="0" err="1" smtClean="0"/>
              <a:t>Proctocolitis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2400" dirty="0" smtClean="0"/>
              <a:t>An immune-mediated hypersensitivity GI disorder</a:t>
            </a:r>
          </a:p>
          <a:p>
            <a:pPr lvl="1" eaLnBrk="1" fontAlgn="auto" hangingPunct="1">
              <a:defRPr/>
            </a:pPr>
            <a:r>
              <a:rPr lang="en-US" sz="2400" dirty="0" smtClean="0"/>
              <a:t> Not mediated by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lvl="1" eaLnBrk="1" fontAlgn="auto" hangingPunct="1">
              <a:defRPr/>
            </a:pPr>
            <a:r>
              <a:rPr lang="en-US" sz="2400" dirty="0" smtClean="0"/>
              <a:t> Occurs in the large bowel</a:t>
            </a:r>
          </a:p>
          <a:p>
            <a:pPr eaLnBrk="1" fontAlgn="auto" hangingPunct="1">
              <a:defRPr/>
            </a:pPr>
            <a:r>
              <a:rPr lang="en-US" sz="2400" dirty="0" smtClean="0"/>
              <a:t>Instigated by food allergens in the gut</a:t>
            </a:r>
          </a:p>
          <a:p>
            <a:pPr lvl="1" eaLnBrk="1" fontAlgn="auto" hangingPunct="1">
              <a:defRPr/>
            </a:pPr>
            <a:r>
              <a:rPr lang="en-US" sz="2400" dirty="0" smtClean="0"/>
              <a:t> Maternal dietary allergens</a:t>
            </a:r>
          </a:p>
          <a:p>
            <a:pPr lvl="1" eaLnBrk="1" fontAlgn="auto" hangingPunct="1">
              <a:defRPr/>
            </a:pPr>
            <a:r>
              <a:rPr lang="en-US" sz="2400" dirty="0" smtClean="0"/>
              <a:t> less likely from </a:t>
            </a:r>
            <a:r>
              <a:rPr lang="en-US" sz="2400" dirty="0"/>
              <a:t>a</a:t>
            </a:r>
            <a:r>
              <a:rPr lang="en-US" sz="2400" dirty="0" smtClean="0"/>
              <a:t>llergens in formula or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IGE Mediated 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sz="2000" dirty="0" smtClean="0"/>
              <a:t>Exposure to certain antigens causes release of allergic inflammatory mediators.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Nausea, vomiting, diarrhea, abdominal pain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Symptoms occur within minutes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Other classic allergic symptoms such as wheezing, rash, swelling, hives anaphylaxis</a:t>
            </a:r>
          </a:p>
          <a:p>
            <a:pPr eaLnBrk="1" fontAlgn="auto" hangingPunct="1">
              <a:defRPr/>
            </a:pPr>
            <a:r>
              <a:rPr lang="en-US" sz="2000" dirty="0" err="1" smtClean="0"/>
              <a:t>Eosinophilic</a:t>
            </a:r>
            <a:r>
              <a:rPr lang="en-US" sz="2000" dirty="0" smtClean="0"/>
              <a:t> esophagitis, gastritis, gastroenteritis</a:t>
            </a:r>
          </a:p>
          <a:p>
            <a:pPr lvl="1" eaLnBrk="1" fontAlgn="auto" hangingPunct="1">
              <a:defRPr/>
            </a:pPr>
            <a:r>
              <a:rPr lang="en-US" sz="2000" dirty="0" smtClean="0"/>
              <a:t>GERD, refusal to eat, poor growth, irritability, poor food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7724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371600" y="6553200"/>
            <a:ext cx="3422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</a:rPr>
              <a:t>Expert Rev. Immunol 2011 7(3), 317-327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24700" cy="923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Food Protein-Induced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Enterocolitis</a:t>
            </a:r>
            <a:r>
              <a:rPr lang="en-US" dirty="0" smtClean="0"/>
              <a:t> Syndrome (FPIES)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72350" cy="46704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en-US" dirty="0" smtClean="0"/>
              <a:t>May be acute or chronic presentation</a:t>
            </a:r>
          </a:p>
          <a:p>
            <a:pPr lvl="1" eaLnBrk="1" fontAlgn="auto" hangingPunct="1">
              <a:defRPr/>
            </a:pPr>
            <a:r>
              <a:rPr lang="en-US" dirty="0" smtClean="0"/>
              <a:t>Sudden nausea/vomiting/dehydration</a:t>
            </a:r>
          </a:p>
          <a:p>
            <a:pPr lvl="2" eaLnBrk="1" fontAlgn="auto" hangingPunct="1">
              <a:defRPr/>
            </a:pPr>
            <a:r>
              <a:rPr lang="en-US" dirty="0" smtClean="0"/>
              <a:t>Can be severe leading to shock</a:t>
            </a:r>
          </a:p>
          <a:p>
            <a:pPr lvl="1" eaLnBrk="1" fontAlgn="auto" hangingPunct="1">
              <a:defRPr/>
            </a:pPr>
            <a:r>
              <a:rPr lang="en-US" dirty="0" smtClean="0"/>
              <a:t>Weight loss or failure to gain weight</a:t>
            </a:r>
          </a:p>
          <a:p>
            <a:pPr lvl="1" eaLnBrk="1" fontAlgn="auto" hangingPunct="1">
              <a:defRPr/>
            </a:pPr>
            <a:r>
              <a:rPr lang="en-US" dirty="0" smtClean="0"/>
              <a:t>Abdominal pain, low serum protein, </a:t>
            </a:r>
            <a:r>
              <a:rPr lang="en-US" dirty="0" err="1" smtClean="0"/>
              <a:t>malabsorption</a:t>
            </a:r>
            <a:endParaRPr lang="en-US" dirty="0" smtClean="0"/>
          </a:p>
          <a:p>
            <a:pPr eaLnBrk="1" fontAlgn="auto" hangingPunct="1">
              <a:defRPr/>
            </a:pPr>
            <a:r>
              <a:rPr lang="en-US" dirty="0" smtClean="0"/>
              <a:t>No diagnostic test available</a:t>
            </a:r>
          </a:p>
          <a:p>
            <a:pPr lvl="1" eaLnBrk="1" fontAlgn="auto" hangingPunct="1">
              <a:defRPr/>
            </a:pPr>
            <a:r>
              <a:rPr lang="en-US" dirty="0" smtClean="0"/>
              <a:t>Often have to rule out infectious disease or toxin exposure</a:t>
            </a:r>
          </a:p>
          <a:p>
            <a:pPr eaLnBrk="1" fontAlgn="auto" hangingPunct="1">
              <a:defRPr/>
            </a:pPr>
            <a:r>
              <a:rPr lang="en-US" dirty="0" smtClean="0"/>
              <a:t>Not typically related to breastfeeding</a:t>
            </a:r>
          </a:p>
          <a:p>
            <a:pPr eaLnBrk="1" fontAlgn="auto" hangingPunct="1">
              <a:defRPr/>
            </a:pPr>
            <a:r>
              <a:rPr lang="en-US" dirty="0" smtClean="0"/>
              <a:t>Often reported in infants fed cows milk or soy based formula</a:t>
            </a:r>
          </a:p>
          <a:p>
            <a:pPr eaLnBrk="1" fontAlgn="auto" hangingPunct="1">
              <a:defRPr/>
            </a:pPr>
            <a:r>
              <a:rPr lang="en-US" dirty="0" smtClean="0"/>
              <a:t>Many different allergens</a:t>
            </a:r>
          </a:p>
          <a:p>
            <a:pPr lvl="1" eaLnBrk="1" fontAlgn="auto" hangingPunct="1">
              <a:defRPr/>
            </a:pPr>
            <a:r>
              <a:rPr lang="en-US" dirty="0" smtClean="0"/>
              <a:t>Milk, soy, poultry, grains, veggies (any food can do it)</a:t>
            </a:r>
          </a:p>
          <a:p>
            <a:pPr lvl="1" eaLnBrk="1" fontAlgn="auto" hangingPunct="1">
              <a:defRPr/>
            </a:pPr>
            <a:r>
              <a:rPr lang="en-US" dirty="0" smtClean="0"/>
              <a:t>Rice is the most common solid food </a:t>
            </a:r>
          </a:p>
          <a:p>
            <a:pPr lvl="1" eaLnBrk="1" fontAlgn="auto" hangingPunct="1">
              <a:defRPr/>
            </a:pPr>
            <a:r>
              <a:rPr lang="en-US" dirty="0" smtClean="0"/>
              <a:t>Reaction starts after several exposures to the protein</a:t>
            </a:r>
          </a:p>
          <a:p>
            <a:pPr lvl="1" eaLnBrk="1" fontAlgn="auto" hangingPunct="1">
              <a:defRPr/>
            </a:pPr>
            <a:r>
              <a:rPr lang="en-US" dirty="0" smtClean="0"/>
              <a:t>Improvement within days of removing offending food</a:t>
            </a:r>
          </a:p>
          <a:p>
            <a:pPr eaLnBrk="1" fontAlgn="auto" hangingPunct="1">
              <a:defRPr/>
            </a:pPr>
            <a:r>
              <a:rPr lang="en-US" dirty="0" smtClean="0"/>
              <a:t>Often starts before 9 </a:t>
            </a:r>
            <a:r>
              <a:rPr lang="en-US" dirty="0" err="1" smtClean="0"/>
              <a:t>mo</a:t>
            </a:r>
            <a:r>
              <a:rPr lang="en-US" dirty="0" smtClean="0"/>
              <a:t>, usually resolves by age 3</a:t>
            </a:r>
          </a:p>
          <a:p>
            <a:pPr lvl="1" eaLnBrk="1" fontAlgn="auto" hangingPunct="1">
              <a:defRPr/>
            </a:pPr>
            <a:r>
              <a:rPr lang="en-US" dirty="0" smtClean="0"/>
              <a:t>At least 30% of infants eventually have allergies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366713"/>
            <a:ext cx="9120187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Management of FPIES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dirty="0" smtClean="0"/>
              <a:t>Most children will have negative skin testing and RAST</a:t>
            </a:r>
          </a:p>
          <a:p>
            <a:pPr eaLnBrk="1" fontAlgn="auto" hangingPunct="1">
              <a:defRPr/>
            </a:pPr>
            <a:r>
              <a:rPr lang="en-US" dirty="0" smtClean="0"/>
              <a:t>Take away offending food antigens</a:t>
            </a:r>
          </a:p>
          <a:p>
            <a:pPr lvl="1" eaLnBrk="1" fontAlgn="auto" hangingPunct="1">
              <a:defRPr/>
            </a:pPr>
            <a:r>
              <a:rPr lang="en-US" dirty="0" smtClean="0"/>
              <a:t>If reintroduced in a few days, symptoms can be severe</a:t>
            </a:r>
          </a:p>
          <a:p>
            <a:pPr lvl="1" eaLnBrk="1" fontAlgn="auto" hangingPunct="1">
              <a:defRPr/>
            </a:pPr>
            <a:r>
              <a:rPr lang="en-US" dirty="0" smtClean="0"/>
              <a:t>Try to avoid an oral food challenge</a:t>
            </a:r>
          </a:p>
          <a:p>
            <a:pPr eaLnBrk="1" fontAlgn="auto" hangingPunct="1">
              <a:defRPr/>
            </a:pPr>
            <a:r>
              <a:rPr lang="en-US" dirty="0" smtClean="0"/>
              <a:t>Reintroduce the food again in 12-18 months</a:t>
            </a:r>
          </a:p>
          <a:p>
            <a:pPr eaLnBrk="1" fontAlgn="auto" hangingPunct="1">
              <a:defRPr/>
            </a:pPr>
            <a:r>
              <a:rPr lang="en-US" dirty="0" smtClean="0"/>
              <a:t>Kids usually are triggered by 1 main food protein group</a:t>
            </a:r>
          </a:p>
          <a:p>
            <a:pPr lvl="1" eaLnBrk="1" fontAlgn="auto" hangingPunct="1">
              <a:defRPr/>
            </a:pPr>
            <a:r>
              <a:rPr lang="en-US" dirty="0" smtClean="0"/>
              <a:t>Milk and soy; rice and oats</a:t>
            </a:r>
          </a:p>
          <a:p>
            <a:pPr eaLnBrk="1" fontAlgn="auto" hangingPunct="1">
              <a:defRPr/>
            </a:pPr>
            <a:r>
              <a:rPr lang="en-US" dirty="0" smtClean="0"/>
              <a:t>No medications prevent the reaction</a:t>
            </a:r>
          </a:p>
          <a:p>
            <a:pPr eaLnBrk="1" fontAlgn="auto" hangingPunct="1">
              <a:defRPr/>
            </a:pPr>
            <a:r>
              <a:rPr lang="en-US" dirty="0" smtClean="0"/>
              <a:t>Unclear if epinephrine helps at onset of </a:t>
            </a:r>
            <a:r>
              <a:rPr lang="en-US" dirty="0" err="1" smtClean="0"/>
              <a:t>sx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elsevier.pt/imatges/105/105v37n01/grande/105v37n01-13133447tab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038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1099</TotalTime>
  <Words>491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Verdana</vt:lpstr>
      <vt:lpstr>Wingdings</vt:lpstr>
      <vt:lpstr>Calibri</vt:lpstr>
      <vt:lpstr>Comic Sans MS</vt:lpstr>
      <vt:lpstr>Summer</vt:lpstr>
      <vt:lpstr>Summer</vt:lpstr>
      <vt:lpstr>Summer</vt:lpstr>
      <vt:lpstr>Summer</vt:lpstr>
      <vt:lpstr>Infant Proctocolitis</vt:lpstr>
      <vt:lpstr>Slide 2</vt:lpstr>
      <vt:lpstr>What is Allergic Proctocolitis?</vt:lpstr>
      <vt:lpstr>IGE Mediated Gastroenteritis</vt:lpstr>
      <vt:lpstr>Slide 5</vt:lpstr>
      <vt:lpstr>Food Protein-Induced  Enterocolitis Syndrome (FPIES)</vt:lpstr>
      <vt:lpstr>Slide 7</vt:lpstr>
      <vt:lpstr>Management of FPIES</vt:lpstr>
      <vt:lpstr>Slide 9</vt:lpstr>
      <vt:lpstr>Relationship between FPIES and Allergic Proctocolitis</vt:lpstr>
      <vt:lpstr>Food Protein-Induced Enteropathy Allergology International 2013;62 297-307</vt:lpstr>
      <vt:lpstr>Slide 12</vt:lpstr>
      <vt:lpstr>Allergic Proctocolitis</vt:lpstr>
      <vt:lpstr>Incidence of Allergic Proctocolitis</vt:lpstr>
      <vt:lpstr>Typical Presentation</vt:lpstr>
      <vt:lpstr>Diagnosing Allergic Proctocolitis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Proctocolitis</dc:title>
  <dc:creator>Anne</dc:creator>
  <cp:lastModifiedBy>902860</cp:lastModifiedBy>
  <cp:revision>42</cp:revision>
  <dcterms:created xsi:type="dcterms:W3CDTF">2006-08-16T00:00:00Z</dcterms:created>
  <dcterms:modified xsi:type="dcterms:W3CDTF">2013-12-02T21:32:16Z</dcterms:modified>
</cp:coreProperties>
</file>