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328" r:id="rId4"/>
    <p:sldId id="316" r:id="rId5"/>
    <p:sldId id="306" r:id="rId6"/>
    <p:sldId id="317" r:id="rId7"/>
    <p:sldId id="318" r:id="rId8"/>
    <p:sldId id="319" r:id="rId9"/>
    <p:sldId id="312" r:id="rId10"/>
    <p:sldId id="313" r:id="rId11"/>
    <p:sldId id="310" r:id="rId12"/>
    <p:sldId id="260" r:id="rId13"/>
    <p:sldId id="307" r:id="rId14"/>
    <p:sldId id="309" r:id="rId15"/>
    <p:sldId id="308" r:id="rId16"/>
    <p:sldId id="341" r:id="rId17"/>
    <p:sldId id="311" r:id="rId18"/>
    <p:sldId id="314" r:id="rId19"/>
    <p:sldId id="315" r:id="rId20"/>
    <p:sldId id="329" r:id="rId21"/>
    <p:sldId id="266" r:id="rId22"/>
    <p:sldId id="258" r:id="rId23"/>
    <p:sldId id="305" r:id="rId24"/>
    <p:sldId id="261" r:id="rId25"/>
    <p:sldId id="262" r:id="rId26"/>
    <p:sldId id="264" r:id="rId27"/>
    <p:sldId id="265" r:id="rId28"/>
    <p:sldId id="267" r:id="rId29"/>
    <p:sldId id="343" r:id="rId30"/>
    <p:sldId id="269" r:id="rId31"/>
    <p:sldId id="270" r:id="rId32"/>
    <p:sldId id="275" r:id="rId33"/>
    <p:sldId id="277" r:id="rId34"/>
    <p:sldId id="338" r:id="rId35"/>
    <p:sldId id="339" r:id="rId36"/>
    <p:sldId id="268" r:id="rId37"/>
    <p:sldId id="278" r:id="rId38"/>
    <p:sldId id="274" r:id="rId39"/>
    <p:sldId id="279" r:id="rId40"/>
    <p:sldId id="280" r:id="rId41"/>
    <p:sldId id="281" r:id="rId42"/>
    <p:sldId id="282" r:id="rId43"/>
    <p:sldId id="283" r:id="rId44"/>
    <p:sldId id="284" r:id="rId45"/>
    <p:sldId id="273" r:id="rId46"/>
    <p:sldId id="286" r:id="rId47"/>
    <p:sldId id="287" r:id="rId48"/>
    <p:sldId id="330" r:id="rId49"/>
    <p:sldId id="288" r:id="rId50"/>
    <p:sldId id="290" r:id="rId51"/>
    <p:sldId id="291" r:id="rId52"/>
    <p:sldId id="289" r:id="rId53"/>
    <p:sldId id="292" r:id="rId54"/>
    <p:sldId id="293" r:id="rId55"/>
    <p:sldId id="294" r:id="rId56"/>
    <p:sldId id="295" r:id="rId57"/>
    <p:sldId id="345" r:id="rId58"/>
    <p:sldId id="346" r:id="rId59"/>
    <p:sldId id="331" r:id="rId60"/>
    <p:sldId id="301" r:id="rId61"/>
    <p:sldId id="302" r:id="rId62"/>
    <p:sldId id="303" r:id="rId63"/>
    <p:sldId id="304" r:id="rId64"/>
    <p:sldId id="325" r:id="rId65"/>
    <p:sldId id="335" r:id="rId66"/>
    <p:sldId id="336" r:id="rId67"/>
    <p:sldId id="337" r:id="rId68"/>
    <p:sldId id="340" r:id="rId69"/>
    <p:sldId id="324" r:id="rId70"/>
    <p:sldId id="326" r:id="rId71"/>
    <p:sldId id="327" r:id="rId72"/>
    <p:sldId id="332" r:id="rId73"/>
    <p:sldId id="333" r:id="rId74"/>
    <p:sldId id="320" r:id="rId75"/>
    <p:sldId id="323" r:id="rId76"/>
    <p:sldId id="321" r:id="rId77"/>
    <p:sldId id="322"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270" y="30"/>
      </p:cViewPr>
      <p:guideLst>
        <p:guide orient="horz" pos="2160"/>
        <p:guide pos="2880"/>
      </p:guideLst>
    </p:cSldViewPr>
  </p:slideViewPr>
  <p:notesTextViewPr>
    <p:cViewPr>
      <p:scale>
        <a:sx n="1" d="1"/>
        <a:sy n="1" d="1"/>
      </p:scale>
      <p:origin x="0" y="0"/>
    </p:cViewPr>
  </p:notesTextViewPr>
  <p:sorterViewPr>
    <p:cViewPr>
      <p:scale>
        <a:sx n="100" d="100"/>
        <a:sy n="100" d="100"/>
      </p:scale>
      <p:origin x="0" y="134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A945FF9D-E772-4490-B823-C4168F71FC3F}" type="datetimeFigureOut">
              <a:rPr lang="en-US"/>
              <a:pPr>
                <a:defRPr/>
              </a:pPr>
              <a:t>5/23/2012</a:t>
            </a:fld>
            <a:endParaRPr lang="en-US"/>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2DD122F0-B6BA-44E8-B9F4-C5E906E3438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616AD56-C209-463F-B548-D8A9CF6791AA}" type="datetimeFigureOut">
              <a:rPr lang="en-US"/>
              <a:pPr>
                <a:defRPr/>
              </a:pPr>
              <a:t>5/23/2012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DEE25BC-67D1-48ED-AD49-B4DA60A2A1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4602F89-54BC-4807-A248-7B510A7A5059}" type="datetimeFigureOut">
              <a:rPr lang="en-US"/>
              <a:pPr>
                <a:defRPr/>
              </a:pPr>
              <a:t>5/23/2012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A0CA51F-7F07-453C-9247-F3D111D348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987B7DB6-4550-469F-8377-8FDA368B1C97}" type="datetimeFigureOut">
              <a:rPr lang="en-US"/>
              <a:pPr>
                <a:defRPr/>
              </a:pPr>
              <a:t>5/23/2012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C53D3E5-541C-4277-82F2-A99768F74C1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249F1D5-C39B-4DDE-977B-2DBE50614ECF}" type="datetimeFigureOut">
              <a:rPr lang="en-US"/>
              <a:pPr>
                <a:defRPr/>
              </a:pPr>
              <a:t>5/23/2012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1C65B3C-505A-4B06-BDF6-4706BFCF1B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412B4350-D9A5-4F12-A62B-8C660CE58EB8}" type="datetimeFigureOut">
              <a:rPr lang="en-US"/>
              <a:pPr>
                <a:defRPr/>
              </a:pPr>
              <a:t>5/23/2012</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A9C0E8D7-0B92-4103-BED8-5C1BA26675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F855DDB0-F5E6-43AE-AA7B-FC53CBA6DC56}" type="datetimeFigureOut">
              <a:rPr lang="en-US"/>
              <a:pPr>
                <a:defRPr/>
              </a:pPr>
              <a:t>5/23/2012</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2C21B3B7-6298-4253-B275-3E9584C606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B465BAE8-2D22-4318-8A0F-89B854A2A8A8}" type="datetimeFigureOut">
              <a:rPr lang="en-US"/>
              <a:pPr>
                <a:defRPr/>
              </a:pPr>
              <a:t>5/23/2012</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D1424955-EA71-4516-89DB-B4FB3175E9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ECB4EF-97B2-4EC6-B001-34B7BD1B8D57}" type="datetimeFigureOut">
              <a:rPr lang="en-US"/>
              <a:pPr>
                <a:defRPr/>
              </a:pPr>
              <a:t>5/23/2012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AEF6CB-9389-4381-AE0F-CD5E90464A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E265E2-20EB-4CB9-8AA5-3BE82A11F53D}" type="datetimeFigureOut">
              <a:rPr lang="en-US"/>
              <a:pPr>
                <a:defRPr/>
              </a:pPr>
              <a:t>5/23/2012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DE0AF-6D02-43DC-A29B-7A53296E08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676DB5-3ABE-4D89-AAD5-7F15E3100DC4}" type="datetimeFigureOut">
              <a:rPr lang="en-US"/>
              <a:pPr>
                <a:defRPr/>
              </a:pPr>
              <a:t>5/23/2012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A6AD13-3354-4744-ADB4-49D37FB3C9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A1533C66-5568-4D9F-B1EF-6925B694D18F}" type="datetimeFigureOut">
              <a:rPr lang="en-US"/>
              <a:pPr>
                <a:defRPr/>
              </a:pPr>
              <a:t>5/23/2012</a:t>
            </a:fld>
            <a:endParaRPr 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1BCCFC38-33DA-41E5-AA90-9517F83716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79" r:id="rId7"/>
    <p:sldLayoutId id="2147483778" r:id="rId8"/>
    <p:sldLayoutId id="2147483777" r:id="rId9"/>
    <p:sldLayoutId id="2147483786" r:id="rId10"/>
    <p:sldLayoutId id="2147483787"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Book Antiqua" pitchFamily="18" charset="0"/>
        </a:defRPr>
      </a:lvl2pPr>
      <a:lvl3pPr algn="ctr" rtl="0" fontAlgn="base">
        <a:spcBef>
          <a:spcPct val="0"/>
        </a:spcBef>
        <a:spcAft>
          <a:spcPct val="0"/>
        </a:spcAft>
        <a:defRPr sz="5400">
          <a:solidFill>
            <a:schemeClr val="tx2"/>
          </a:solidFill>
          <a:latin typeface="Book Antiqua" pitchFamily="18" charset="0"/>
        </a:defRPr>
      </a:lvl3pPr>
      <a:lvl4pPr algn="ctr" rtl="0" fontAlgn="base">
        <a:spcBef>
          <a:spcPct val="0"/>
        </a:spcBef>
        <a:spcAft>
          <a:spcPct val="0"/>
        </a:spcAft>
        <a:defRPr sz="5400">
          <a:solidFill>
            <a:schemeClr val="tx2"/>
          </a:solidFill>
          <a:latin typeface="Book Antiqua" pitchFamily="18" charset="0"/>
        </a:defRPr>
      </a:lvl4pPr>
      <a:lvl5pPr algn="ctr" rtl="0" fontAlgn="base">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smtClean="0"/>
              <a:t>Using a Physiologic </a:t>
            </a:r>
            <a:r>
              <a:rPr lang="en-US" dirty="0"/>
              <a:t>A</a:t>
            </a:r>
            <a:r>
              <a:rPr lang="en-US" dirty="0" smtClean="0"/>
              <a:t>pproach to Help </a:t>
            </a:r>
            <a:r>
              <a:rPr lang="en-US" dirty="0"/>
              <a:t>M</a:t>
            </a:r>
            <a:r>
              <a:rPr lang="en-US" dirty="0" smtClean="0"/>
              <a:t>others with Low </a:t>
            </a:r>
            <a:r>
              <a:rPr lang="en-US" dirty="0"/>
              <a:t>M</a:t>
            </a:r>
            <a:r>
              <a:rPr lang="en-US" dirty="0" smtClean="0"/>
              <a:t>ilk </a:t>
            </a:r>
            <a:r>
              <a:rPr lang="en-US" dirty="0"/>
              <a:t>S</a:t>
            </a:r>
            <a:r>
              <a:rPr lang="en-US" dirty="0" smtClean="0"/>
              <a:t>upply</a:t>
            </a:r>
            <a:endParaRPr lang="en-US" dirty="0"/>
          </a:p>
        </p:txBody>
      </p:sp>
      <p:sp>
        <p:nvSpPr>
          <p:cNvPr id="3" name="Subtitle 2"/>
          <p:cNvSpPr>
            <a:spLocks noGrp="1"/>
          </p:cNvSpPr>
          <p:nvPr>
            <p:ph type="subTitle" idx="1"/>
          </p:nvPr>
        </p:nvSpPr>
        <p:spPr>
          <a:xfrm>
            <a:off x="1371600" y="3767138"/>
            <a:ext cx="6400800" cy="1752600"/>
          </a:xfrm>
        </p:spPr>
        <p:txBody>
          <a:bodyPr rtlCol="0">
            <a:normAutofit/>
          </a:bodyPr>
          <a:lstStyle/>
          <a:p>
            <a:pPr fontAlgn="auto">
              <a:spcAft>
                <a:spcPts val="0"/>
              </a:spcAft>
              <a:defRPr/>
            </a:pPr>
            <a:r>
              <a:rPr lang="en-US" dirty="0" smtClean="0"/>
              <a:t>Jenny Thomas, MD, MPH, IBCLC, FAAP, FABM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r>
              <a:rPr lang="en-US" smtClean="0"/>
              <a:t>Early breast development is regulated by endogenous hormones—</a:t>
            </a:r>
          </a:p>
          <a:p>
            <a:pPr lvl="1"/>
            <a:r>
              <a:rPr lang="en-US" smtClean="0"/>
              <a:t>mainly estrogen, which promotes growth of the ducts</a:t>
            </a:r>
          </a:p>
          <a:p>
            <a:pPr lvl="1"/>
            <a:r>
              <a:rPr lang="en-US" smtClean="0"/>
              <a:t> progesterone, which promotes lobuloalveolar development</a:t>
            </a:r>
          </a:p>
          <a:p>
            <a:r>
              <a:rPr lang="en-US" smtClean="0"/>
              <a:t>The mammary gland is also an autocrine/paracrine tissue, producing and responding to hormones produced by its own cells. </a:t>
            </a:r>
          </a:p>
          <a:p>
            <a:endParaRPr lang="en-US" smtClean="0"/>
          </a:p>
        </p:txBody>
      </p:sp>
      <p:sp>
        <p:nvSpPr>
          <p:cNvPr id="22530" name="Title 1"/>
          <p:cNvSpPr>
            <a:spLocks noGrp="1"/>
          </p:cNvSpPr>
          <p:nvPr>
            <p:ph type="title"/>
          </p:nvPr>
        </p:nvSpPr>
        <p:spPr/>
        <p:txBody>
          <a:bodyPr/>
          <a:lstStyle/>
          <a:p>
            <a:r>
              <a:rPr lang="en-US" smtClean="0"/>
              <a:t>Breast 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6477000" y="5867400"/>
            <a:ext cx="2286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Annual Reviews</a:t>
            </a:r>
          </a:p>
        </p:txBody>
      </p:sp>
      <p:pic>
        <p:nvPicPr>
          <p:cNvPr id="23554" name="Picture 13" descr="Fenton-f02-clr"/>
          <p:cNvPicPr>
            <a:picLocks noChangeAspect="1" noChangeArrowheads="1"/>
          </p:cNvPicPr>
          <p:nvPr/>
        </p:nvPicPr>
        <p:blipFill>
          <a:blip r:embed="rId2"/>
          <a:srcRect/>
          <a:stretch>
            <a:fillRect/>
          </a:stretch>
        </p:blipFill>
        <p:spPr bwMode="auto">
          <a:xfrm>
            <a:off x="1371600" y="1165225"/>
            <a:ext cx="6400800" cy="452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p:txBody>
          <a:bodyPr/>
          <a:lstStyle/>
          <a:p>
            <a:r>
              <a:rPr lang="en-US" smtClean="0"/>
              <a:t>Then we need the pregnant breast to create the ducts, lobules and supporting structures to create milk.  </a:t>
            </a:r>
          </a:p>
          <a:p>
            <a:r>
              <a:rPr lang="en-US" smtClean="0"/>
              <a:t>These are created by prolactin, progesterone and chorionic gonadotropin.</a:t>
            </a:r>
          </a:p>
          <a:p>
            <a:r>
              <a:rPr lang="en-US" smtClean="0"/>
              <a:t>Breast growth in pregnancy, unlike puberty, has little to do with estrogen. </a:t>
            </a:r>
          </a:p>
          <a:p>
            <a:endParaRPr lang="en-US" smtClean="0"/>
          </a:p>
          <a:p>
            <a:endParaRPr lang="en-US" smtClean="0"/>
          </a:p>
        </p:txBody>
      </p:sp>
      <p:sp>
        <p:nvSpPr>
          <p:cNvPr id="24578" name="Title 1"/>
          <p:cNvSpPr>
            <a:spLocks noGrp="1"/>
          </p:cNvSpPr>
          <p:nvPr>
            <p:ph type="title"/>
          </p:nvPr>
        </p:nvSpPr>
        <p:spPr/>
        <p:txBody>
          <a:bodyPr/>
          <a:lstStyle/>
          <a:p>
            <a:r>
              <a:rPr lang="en-US" smtClean="0"/>
              <a:t>Pregnancy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762000" y="414338"/>
            <a:ext cx="7010400" cy="5546725"/>
          </a:xfrm>
          <a:prstGeom prst="rect">
            <a:avLst/>
          </a:prstGeom>
          <a:noFill/>
          <a:ln w="9525">
            <a:noFill/>
            <a:miter lim="800000"/>
            <a:headEnd/>
            <a:tailEnd/>
          </a:ln>
        </p:spPr>
      </p:pic>
      <p:sp>
        <p:nvSpPr>
          <p:cNvPr id="25602" name="TextBox 5"/>
          <p:cNvSpPr txBox="1">
            <a:spLocks noChangeArrowheads="1"/>
          </p:cNvSpPr>
          <p:nvPr/>
        </p:nvSpPr>
        <p:spPr bwMode="auto">
          <a:xfrm>
            <a:off x="381000" y="6451600"/>
            <a:ext cx="8018463" cy="369888"/>
          </a:xfrm>
          <a:prstGeom prst="rect">
            <a:avLst/>
          </a:prstGeom>
          <a:noFill/>
          <a:ln w="9525">
            <a:noFill/>
            <a:miter lim="800000"/>
            <a:headEnd/>
            <a:tailEnd/>
          </a:ln>
        </p:spPr>
        <p:txBody>
          <a:bodyPr wrap="none">
            <a:spAutoFit/>
          </a:bodyPr>
          <a:lstStyle/>
          <a:p>
            <a:r>
              <a:rPr lang="en-US">
                <a:latin typeface="Book Antiqua" pitchFamily="18" charset="0"/>
              </a:rPr>
              <a:t>Lawrence, Lawrence , Breastfeeding: A Guide For the Medical Profession, 7</a:t>
            </a:r>
            <a:r>
              <a:rPr lang="en-US" baseline="30000">
                <a:latin typeface="Book Antiqua" pitchFamily="18" charset="0"/>
              </a:rPr>
              <a:t>th</a:t>
            </a:r>
            <a:r>
              <a:rPr lang="en-US">
                <a:latin typeface="Book Antiqua" pitchFamily="18" charset="0"/>
              </a:rPr>
              <a:t> edition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1981200" y="571500"/>
            <a:ext cx="4953000" cy="604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365760" indent="-365760" fontAlgn="auto">
              <a:spcAft>
                <a:spcPts val="0"/>
              </a:spcAft>
              <a:defRPr/>
            </a:pPr>
            <a:r>
              <a:rPr lang="en-US" dirty="0" smtClean="0">
                <a:solidFill>
                  <a:schemeClr val="tx1">
                    <a:lumMod val="85000"/>
                    <a:lumOff val="15000"/>
                  </a:schemeClr>
                </a:solidFill>
              </a:rPr>
              <a:t>Failure to develop any part of the breast structure (congenital anomalies)</a:t>
            </a:r>
          </a:p>
          <a:p>
            <a:pPr marL="365760" indent="-365760" fontAlgn="auto">
              <a:spcAft>
                <a:spcPts val="0"/>
              </a:spcAft>
              <a:defRPr/>
            </a:pPr>
            <a:r>
              <a:rPr lang="en-US" dirty="0">
                <a:solidFill>
                  <a:schemeClr val="tx1">
                    <a:lumMod val="85000"/>
                    <a:lumOff val="15000"/>
                  </a:schemeClr>
                </a:solidFill>
              </a:rPr>
              <a:t>A</a:t>
            </a:r>
            <a:r>
              <a:rPr lang="en-US" dirty="0" smtClean="0">
                <a:solidFill>
                  <a:schemeClr val="tx1">
                    <a:lumMod val="85000"/>
                    <a:lumOff val="15000"/>
                  </a:schemeClr>
                </a:solidFill>
              </a:rPr>
              <a:t>cquired </a:t>
            </a:r>
            <a:r>
              <a:rPr lang="en-US" dirty="0">
                <a:solidFill>
                  <a:schemeClr val="tx1">
                    <a:lumMod val="85000"/>
                    <a:lumOff val="15000"/>
                  </a:schemeClr>
                </a:solidFill>
              </a:rPr>
              <a:t>breast abnormality </a:t>
            </a:r>
            <a:endParaRPr lang="en-US" dirty="0" smtClean="0">
              <a:solidFill>
                <a:schemeClr val="tx1">
                  <a:lumMod val="85000"/>
                  <a:lumOff val="15000"/>
                </a:schemeClr>
              </a:solidFill>
            </a:endParaRPr>
          </a:p>
          <a:p>
            <a:pPr marL="777240" lvl="1" indent="-365760" fontAlgn="auto">
              <a:spcAft>
                <a:spcPts val="0"/>
              </a:spcAft>
              <a:defRPr/>
            </a:pPr>
            <a:r>
              <a:rPr lang="en-US" dirty="0" smtClean="0">
                <a:solidFill>
                  <a:schemeClr val="tx1">
                    <a:lumMod val="85000"/>
                    <a:lumOff val="15000"/>
                  </a:schemeClr>
                </a:solidFill>
              </a:rPr>
              <a:t>Usually iatrogenic .</a:t>
            </a:r>
          </a:p>
          <a:p>
            <a:pPr marL="777240" lvl="1" indent="-365760" fontAlgn="auto">
              <a:spcAft>
                <a:spcPts val="0"/>
              </a:spcAft>
              <a:defRPr/>
            </a:pPr>
            <a:r>
              <a:rPr lang="en-US" dirty="0">
                <a:solidFill>
                  <a:schemeClr val="tx1">
                    <a:lumMod val="85000"/>
                    <a:lumOff val="15000"/>
                  </a:schemeClr>
                </a:solidFill>
              </a:rPr>
              <a:t>C</a:t>
            </a:r>
            <a:r>
              <a:rPr lang="en-US" dirty="0" smtClean="0">
                <a:solidFill>
                  <a:schemeClr val="tx1">
                    <a:lumMod val="85000"/>
                    <a:lumOff val="15000"/>
                  </a:schemeClr>
                </a:solidFill>
              </a:rPr>
              <a:t>hest </a:t>
            </a:r>
            <a:r>
              <a:rPr lang="en-US" dirty="0">
                <a:solidFill>
                  <a:schemeClr val="tx1">
                    <a:lumMod val="85000"/>
                    <a:lumOff val="15000"/>
                  </a:schemeClr>
                </a:solidFill>
              </a:rPr>
              <a:t>wall trauma in premature infants when chest tubes are </a:t>
            </a:r>
            <a:r>
              <a:rPr lang="en-US" dirty="0" smtClean="0">
                <a:solidFill>
                  <a:schemeClr val="tx1">
                    <a:lumMod val="85000"/>
                    <a:lumOff val="15000"/>
                  </a:schemeClr>
                </a:solidFill>
              </a:rPr>
              <a:t>inserted. </a:t>
            </a:r>
          </a:p>
          <a:p>
            <a:pPr marL="777240" lvl="1" indent="-365760" fontAlgn="auto">
              <a:spcAft>
                <a:spcPts val="0"/>
              </a:spcAft>
              <a:defRPr/>
            </a:pPr>
            <a:r>
              <a:rPr lang="en-US" dirty="0" smtClean="0">
                <a:solidFill>
                  <a:schemeClr val="tx1">
                    <a:lumMod val="85000"/>
                    <a:lumOff val="15000"/>
                  </a:schemeClr>
                </a:solidFill>
              </a:rPr>
              <a:t>Biopsy </a:t>
            </a:r>
            <a:r>
              <a:rPr lang="en-US" dirty="0">
                <a:solidFill>
                  <a:schemeClr val="tx1">
                    <a:lumMod val="85000"/>
                    <a:lumOff val="15000"/>
                  </a:schemeClr>
                </a:solidFill>
              </a:rPr>
              <a:t>in </a:t>
            </a:r>
            <a:r>
              <a:rPr lang="en-US" dirty="0" err="1">
                <a:solidFill>
                  <a:schemeClr val="tx1">
                    <a:lumMod val="85000"/>
                    <a:lumOff val="15000"/>
                  </a:schemeClr>
                </a:solidFill>
              </a:rPr>
              <a:t>prepubertal</a:t>
            </a:r>
            <a:r>
              <a:rPr lang="en-US" dirty="0">
                <a:solidFill>
                  <a:schemeClr val="tx1">
                    <a:lumMod val="85000"/>
                    <a:lumOff val="15000"/>
                  </a:schemeClr>
                </a:solidFill>
              </a:rPr>
              <a:t> girls may remove vital tissues. </a:t>
            </a:r>
          </a:p>
          <a:p>
            <a:pPr marL="777240" lvl="1" indent="-365760" fontAlgn="auto">
              <a:spcAft>
                <a:spcPts val="0"/>
              </a:spcAft>
              <a:defRPr/>
            </a:pPr>
            <a:r>
              <a:rPr lang="en-US" dirty="0" smtClean="0">
                <a:solidFill>
                  <a:schemeClr val="tx1">
                    <a:lumMod val="85000"/>
                    <a:lumOff val="15000"/>
                  </a:schemeClr>
                </a:solidFill>
              </a:rPr>
              <a:t>Cutaneous </a:t>
            </a:r>
            <a:r>
              <a:rPr lang="en-US" dirty="0">
                <a:solidFill>
                  <a:schemeClr val="tx1">
                    <a:lumMod val="85000"/>
                    <a:lumOff val="15000"/>
                  </a:schemeClr>
                </a:solidFill>
              </a:rPr>
              <a:t>burns to the chest wall may result in scaring and breast deformity</a:t>
            </a:r>
            <a:r>
              <a:rPr lang="en-US" dirty="0" smtClean="0">
                <a:solidFill>
                  <a:schemeClr val="tx1">
                    <a:lumMod val="85000"/>
                    <a:lumOff val="15000"/>
                  </a:schemeClr>
                </a:solidFill>
              </a:rPr>
              <a:t>.</a:t>
            </a:r>
          </a:p>
          <a:p>
            <a:pPr marL="777240" lvl="1" indent="-365760" fontAlgn="auto">
              <a:spcAft>
                <a:spcPts val="0"/>
              </a:spcAft>
              <a:defRPr/>
            </a:pPr>
            <a:r>
              <a:rPr lang="en-US" dirty="0" smtClean="0">
                <a:solidFill>
                  <a:schemeClr val="tx1">
                    <a:lumMod val="85000"/>
                    <a:lumOff val="15000"/>
                  </a:schemeClr>
                </a:solidFill>
              </a:rPr>
              <a:t>Other trauma</a:t>
            </a:r>
          </a:p>
          <a:p>
            <a:pPr marL="777240" lvl="1" indent="-365760" fontAlgn="auto">
              <a:spcAft>
                <a:spcPts val="0"/>
              </a:spcAft>
              <a:defRPr/>
            </a:pPr>
            <a:endParaRPr lang="en-US" dirty="0">
              <a:solidFill>
                <a:schemeClr val="tx1">
                  <a:lumMod val="85000"/>
                  <a:lumOff val="15000"/>
                </a:schemeClr>
              </a:solidFill>
            </a:endParaRPr>
          </a:p>
        </p:txBody>
      </p:sp>
      <p:sp>
        <p:nvSpPr>
          <p:cNvPr id="27650" name="Title 1"/>
          <p:cNvSpPr>
            <a:spLocks noGrp="1"/>
          </p:cNvSpPr>
          <p:nvPr>
            <p:ph type="title"/>
          </p:nvPr>
        </p:nvSpPr>
        <p:spPr/>
        <p:txBody>
          <a:bodyPr/>
          <a:lstStyle/>
          <a:p>
            <a:r>
              <a:rPr lang="en-US" smtClean="0"/>
              <a:t>Potential Abnormalities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2362200" y="698500"/>
            <a:ext cx="4267200" cy="5272088"/>
          </a:xfrm>
          <a:prstGeom prst="rect">
            <a:avLst/>
          </a:prstGeom>
          <a:noFill/>
          <a:ln w="9525">
            <a:noFill/>
            <a:miter lim="800000"/>
            <a:headEnd/>
            <a:tailEnd/>
          </a:ln>
        </p:spPr>
      </p:pic>
      <p:sp>
        <p:nvSpPr>
          <p:cNvPr id="28674" name="TextBox 1"/>
          <p:cNvSpPr txBox="1">
            <a:spLocks noChangeArrowheads="1"/>
          </p:cNvSpPr>
          <p:nvPr/>
        </p:nvSpPr>
        <p:spPr bwMode="auto">
          <a:xfrm>
            <a:off x="236538" y="6135688"/>
            <a:ext cx="8450262" cy="646112"/>
          </a:xfrm>
          <a:prstGeom prst="rect">
            <a:avLst/>
          </a:prstGeom>
          <a:noFill/>
          <a:ln w="9525">
            <a:noFill/>
            <a:miter lim="800000"/>
            <a:headEnd/>
            <a:tailEnd/>
          </a:ln>
        </p:spPr>
        <p:txBody>
          <a:bodyPr>
            <a:spAutoFit/>
          </a:bodyPr>
          <a:lstStyle/>
          <a:p>
            <a:r>
              <a:rPr lang="en-US">
                <a:latin typeface="Book Antiqua" pitchFamily="18" charset="0"/>
              </a:rPr>
              <a:t>This woman had an implant to correct the asymmetry, so not all histories of implants are benign.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365760" indent="-365760" fontAlgn="auto">
              <a:spcAft>
                <a:spcPts val="0"/>
              </a:spcAft>
              <a:defRPr/>
            </a:pPr>
            <a:r>
              <a:rPr lang="en-US" dirty="0">
                <a:solidFill>
                  <a:schemeClr val="tx1">
                    <a:lumMod val="85000"/>
                    <a:lumOff val="15000"/>
                  </a:schemeClr>
                </a:solidFill>
              </a:rPr>
              <a:t>Environmental exposures and endogenous signals may affect endocrine organs as well as tissues near the mammary gland </a:t>
            </a:r>
            <a:r>
              <a:rPr lang="en-US" dirty="0" smtClean="0">
                <a:solidFill>
                  <a:schemeClr val="tx1">
                    <a:lumMod val="85000"/>
                    <a:lumOff val="15000"/>
                  </a:schemeClr>
                </a:solidFill>
              </a:rPr>
              <a:t>(like fat)</a:t>
            </a:r>
          </a:p>
          <a:p>
            <a:pPr marL="365760" indent="-365760" fontAlgn="auto">
              <a:spcAft>
                <a:spcPts val="0"/>
              </a:spcAft>
              <a:defRPr/>
            </a:pPr>
            <a:r>
              <a:rPr lang="en-US" dirty="0">
                <a:solidFill>
                  <a:schemeClr val="tx1">
                    <a:lumMod val="85000"/>
                    <a:lumOff val="15000"/>
                  </a:schemeClr>
                </a:solidFill>
              </a:rPr>
              <a:t>C</a:t>
            </a:r>
            <a:r>
              <a:rPr lang="en-US" dirty="0" smtClean="0">
                <a:solidFill>
                  <a:schemeClr val="tx1">
                    <a:lumMod val="85000"/>
                    <a:lumOff val="15000"/>
                  </a:schemeClr>
                </a:solidFill>
              </a:rPr>
              <a:t>an then send </a:t>
            </a:r>
            <a:r>
              <a:rPr lang="en-US" dirty="0">
                <a:solidFill>
                  <a:schemeClr val="tx1">
                    <a:lumMod val="85000"/>
                    <a:lumOff val="15000"/>
                  </a:schemeClr>
                </a:solidFill>
              </a:rPr>
              <a:t>altered messages through the vascular system, culminating in </a:t>
            </a:r>
            <a:r>
              <a:rPr lang="en-US" dirty="0" smtClean="0">
                <a:solidFill>
                  <a:schemeClr val="tx1">
                    <a:lumMod val="85000"/>
                    <a:lumOff val="15000"/>
                  </a:schemeClr>
                </a:solidFill>
              </a:rPr>
              <a:t>altered mammary gland development. </a:t>
            </a:r>
          </a:p>
          <a:p>
            <a:pPr marL="365760" indent="-365760" fontAlgn="auto">
              <a:spcAft>
                <a:spcPts val="0"/>
              </a:spcAft>
              <a:defRPr/>
            </a:pPr>
            <a:r>
              <a:rPr lang="en-US" dirty="0" smtClean="0">
                <a:solidFill>
                  <a:schemeClr val="tx1">
                    <a:lumMod val="85000"/>
                    <a:lumOff val="15000"/>
                  </a:schemeClr>
                </a:solidFill>
              </a:rPr>
              <a:t>Mammary </a:t>
            </a:r>
            <a:r>
              <a:rPr lang="en-US" dirty="0">
                <a:solidFill>
                  <a:schemeClr val="tx1">
                    <a:lumMod val="85000"/>
                    <a:lumOff val="15000"/>
                  </a:schemeClr>
                </a:solidFill>
              </a:rPr>
              <a:t>tissue may also be a direct target of environmental exposures; epithelia, fibroblasts, fat cells, and inflammatory cells express unique and shared receptors that are targets for environmental chemicals. </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Environmental influences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457200" y="2819400"/>
            <a:ext cx="7696200" cy="2862263"/>
          </a:xfrm>
          <a:prstGeom prst="rect">
            <a:avLst/>
          </a:prstGeom>
          <a:noFill/>
          <a:ln w="9525">
            <a:noFill/>
            <a:miter lim="800000"/>
            <a:headEnd/>
            <a:tailEnd/>
          </a:ln>
        </p:spPr>
        <p:txBody>
          <a:bodyPr>
            <a:spAutoFit/>
          </a:bodyPr>
          <a:lstStyle/>
          <a:p>
            <a:r>
              <a:rPr lang="en-US">
                <a:latin typeface="Book Antiqua" pitchFamily="18" charset="0"/>
              </a:rPr>
              <a:t>	</a:t>
            </a:r>
          </a:p>
          <a:p>
            <a:r>
              <a:rPr lang="en-US">
                <a:latin typeface="Book Antiqua" pitchFamily="18" charset="0"/>
              </a:rPr>
              <a:t>	</a:t>
            </a:r>
          </a:p>
          <a:p>
            <a:r>
              <a:rPr lang="en-US">
                <a:latin typeface="Book Antiqua" pitchFamily="18" charset="0"/>
              </a:rPr>
              <a:t>	</a:t>
            </a:r>
          </a:p>
          <a:p>
            <a:endParaRPr lang="en-US">
              <a:latin typeface="Book Antiqua" pitchFamily="18" charset="0"/>
            </a:endParaRPr>
          </a:p>
          <a:p>
            <a:r>
              <a:rPr lang="en-US">
                <a:latin typeface="Book Antiqua" pitchFamily="18" charset="0"/>
              </a:rPr>
              <a:t>	</a:t>
            </a:r>
          </a:p>
          <a:p>
            <a:r>
              <a:rPr lang="en-US">
                <a:latin typeface="Book Antiqua" pitchFamily="18" charset="0"/>
              </a:rPr>
              <a:t>	</a:t>
            </a:r>
          </a:p>
          <a:p>
            <a:r>
              <a:rPr lang="en-US">
                <a:latin typeface="Book Antiqua" pitchFamily="18" charset="0"/>
              </a:rPr>
              <a:t>	</a:t>
            </a:r>
          </a:p>
          <a:p>
            <a:r>
              <a:rPr lang="en-US">
                <a:latin typeface="Book Antiqua" pitchFamily="18" charset="0"/>
              </a:rPr>
              <a:t>	</a:t>
            </a:r>
          </a:p>
          <a:p>
            <a:r>
              <a:rPr lang="en-US">
                <a:latin typeface="Book Antiqua" pitchFamily="18" charset="0"/>
              </a:rPr>
              <a:t>	</a:t>
            </a:r>
          </a:p>
          <a:p>
            <a:r>
              <a:rPr lang="en-US">
                <a:latin typeface="Book Antiqua" pitchFamily="18" charset="0"/>
              </a:rPr>
              <a:t>	</a:t>
            </a:r>
          </a:p>
        </p:txBody>
      </p:sp>
      <p:graphicFrame>
        <p:nvGraphicFramePr>
          <p:cNvPr id="6" name="Table 5"/>
          <p:cNvGraphicFramePr>
            <a:graphicFrameLocks noGrp="1"/>
          </p:cNvGraphicFramePr>
          <p:nvPr/>
        </p:nvGraphicFramePr>
        <p:xfrm>
          <a:off x="533400" y="914400"/>
          <a:ext cx="8305800" cy="5078413"/>
        </p:xfrm>
        <a:graphic>
          <a:graphicData uri="http://schemas.openxmlformats.org/drawingml/2006/table">
            <a:tbl>
              <a:tblPr firstRow="1" bandRow="1">
                <a:tableStyleId>{5C22544A-7EE6-4342-B048-85BDC9FD1C3A}</a:tableStyleId>
              </a:tblPr>
              <a:tblGrid>
                <a:gridCol w="8305800"/>
              </a:tblGrid>
              <a:tr h="180372">
                <a:tc>
                  <a:txBody>
                    <a:bodyPr/>
                    <a:lstStyle/>
                    <a:p>
                      <a:r>
                        <a:rPr lang="en-US" dirty="0" smtClean="0"/>
                        <a:t>Health risk as adults associated</a:t>
                      </a:r>
                      <a:r>
                        <a:rPr lang="en-US" baseline="0" dirty="0" smtClean="0"/>
                        <a:t> with premature puberty</a:t>
                      </a:r>
                      <a:endParaRPr lang="en-US" dirty="0"/>
                    </a:p>
                  </a:txBody>
                  <a:tcPr/>
                </a:tc>
              </a:tr>
              <a:tr h="358726">
                <a:tc>
                  <a:txBody>
                    <a:bodyPr/>
                    <a:lstStyle/>
                    <a:p>
                      <a:r>
                        <a:rPr lang="en-US" dirty="0" smtClean="0"/>
                        <a:t>Accelerated skeletal maturation and short adult height</a:t>
                      </a:r>
                      <a:endParaRPr lang="en-US" dirty="0"/>
                    </a:p>
                  </a:txBody>
                  <a:tcPr/>
                </a:tc>
              </a:tr>
              <a:tr h="358726">
                <a:tc>
                  <a:txBody>
                    <a:bodyPr/>
                    <a:lstStyle/>
                    <a:p>
                      <a:r>
                        <a:rPr lang="en-US" dirty="0" smtClean="0"/>
                        <a:t>Depression</a:t>
                      </a:r>
                      <a:endParaRPr lang="en-US" dirty="0"/>
                    </a:p>
                  </a:txBody>
                  <a:tcPr/>
                </a:tc>
              </a:tr>
              <a:tr h="619172">
                <a:tc>
                  <a:txBody>
                    <a:bodyPr/>
                    <a:lstStyle/>
                    <a:p>
                      <a:r>
                        <a:rPr lang="en-US" dirty="0" smtClean="0"/>
                        <a:t>Early sexual interests; risk-taking behaviors such as smoking, using alcohol and drugs, engaging in unprotected sex</a:t>
                      </a:r>
                      <a:endParaRPr lang="en-US" dirty="0"/>
                    </a:p>
                  </a:txBody>
                  <a:tcPr/>
                </a:tc>
              </a:tr>
              <a:tr h="358726">
                <a:tc>
                  <a:txBody>
                    <a:bodyPr/>
                    <a:lstStyle/>
                    <a:p>
                      <a:r>
                        <a:rPr lang="en-US" dirty="0" smtClean="0"/>
                        <a:t>Psychosocial and behavioral difficulties	</a:t>
                      </a:r>
                      <a:endParaRPr lang="en-US" dirty="0"/>
                    </a:p>
                  </a:txBody>
                  <a:tcPr/>
                </a:tc>
              </a:tr>
              <a:tr h="358726">
                <a:tc>
                  <a:txBody>
                    <a:bodyPr/>
                    <a:lstStyle/>
                    <a:p>
                      <a:r>
                        <a:rPr lang="en-US" dirty="0" smtClean="0"/>
                        <a:t>Obesity and eating disorders</a:t>
                      </a:r>
                      <a:endParaRPr lang="en-US" dirty="0"/>
                    </a:p>
                  </a:txBody>
                  <a:tcPr/>
                </a:tc>
              </a:tr>
              <a:tr h="358726">
                <a:tc>
                  <a:txBody>
                    <a:bodyPr/>
                    <a:lstStyle/>
                    <a:p>
                      <a:r>
                        <a:rPr lang="en-US" dirty="0" smtClean="0"/>
                        <a:t>Type 2 diabetes and insulin resistance</a:t>
                      </a:r>
                      <a:endParaRPr lang="en-US" dirty="0"/>
                    </a:p>
                  </a:txBody>
                  <a:tcPr/>
                </a:tc>
              </a:tr>
              <a:tr h="358726">
                <a:tc>
                  <a:txBody>
                    <a:bodyPr/>
                    <a:lstStyle/>
                    <a:p>
                      <a:r>
                        <a:rPr lang="en-US" dirty="0" smtClean="0"/>
                        <a:t>Cardiovascular disease and hypertension</a:t>
                      </a:r>
                      <a:endParaRPr lang="en-US" dirty="0"/>
                    </a:p>
                  </a:txBody>
                  <a:tcPr/>
                </a:tc>
              </a:tr>
              <a:tr h="619172">
                <a:tc>
                  <a:txBody>
                    <a:bodyPr/>
                    <a:lstStyle/>
                    <a:p>
                      <a:r>
                        <a:rPr lang="en-US" dirty="0" smtClean="0"/>
                        <a:t>Increased breast and reproductive cancers</a:t>
                      </a:r>
                      <a:endParaRPr lang="en-US" dirty="0"/>
                    </a:p>
                  </a:txBody>
                  <a:tcPr/>
                </a:tc>
              </a:tr>
              <a:tr h="619172">
                <a:tc>
                  <a:txBody>
                    <a:bodyPr/>
                    <a:lstStyle/>
                    <a:p>
                      <a:r>
                        <a:rPr lang="en-US" dirty="0" smtClean="0"/>
                        <a:t>Asthma</a:t>
                      </a:r>
                      <a:endParaRPr lang="en-US" dirty="0"/>
                    </a:p>
                  </a:txBody>
                  <a:tcPr/>
                </a:tc>
              </a:tr>
              <a:tr h="619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Polycystic ovarian syndrome	</a:t>
                      </a:r>
                    </a:p>
                    <a:p>
                      <a:endParaRPr lang="en-US" dirty="0"/>
                    </a:p>
                  </a:txBody>
                  <a:tcPr/>
                </a:tc>
              </a:tr>
            </a:tbl>
          </a:graphicData>
        </a:graphic>
      </p:graphicFrame>
      <p:sp>
        <p:nvSpPr>
          <p:cNvPr id="30748" name="Rectangle 6"/>
          <p:cNvSpPr>
            <a:spLocks noChangeArrowheads="1"/>
          </p:cNvSpPr>
          <p:nvPr/>
        </p:nvSpPr>
        <p:spPr bwMode="auto">
          <a:xfrm>
            <a:off x="412750" y="6192838"/>
            <a:ext cx="8610600" cy="646112"/>
          </a:xfrm>
          <a:prstGeom prst="rect">
            <a:avLst/>
          </a:prstGeom>
          <a:noFill/>
          <a:ln w="9525">
            <a:noFill/>
            <a:miter lim="800000"/>
            <a:headEnd/>
            <a:tailEnd/>
          </a:ln>
        </p:spPr>
        <p:txBody>
          <a:bodyPr>
            <a:spAutoFit/>
          </a:bodyPr>
          <a:lstStyle/>
          <a:p>
            <a:r>
              <a:rPr lang="en-US" sz="1200">
                <a:latin typeface="Book Antiqua" pitchFamily="18" charset="0"/>
              </a:rPr>
              <a:t>Suzanne E. Fenton, Casey Reed, and Retha R. Newbold </a:t>
            </a:r>
          </a:p>
          <a:p>
            <a:r>
              <a:rPr lang="en-US" sz="1200">
                <a:latin typeface="Book Antiqua" pitchFamily="18" charset="0"/>
              </a:rPr>
              <a:t>Perinatal Environmental Exposures Affect Mammary Development, Function, and Cancer Risk in Adulthood  Annual Review of Pharmacology and Toxicology  Vol. 52: 455-479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14400"/>
          <a:ext cx="7848600" cy="4675787"/>
        </p:xfrm>
        <a:graphic>
          <a:graphicData uri="http://schemas.openxmlformats.org/drawingml/2006/table">
            <a:tbl>
              <a:tblPr>
                <a:tableStyleId>{08FB837D-C827-4EFA-A057-4D05807E0F7C}</a:tableStyleId>
              </a:tblPr>
              <a:tblGrid>
                <a:gridCol w="3924300"/>
                <a:gridCol w="3924300"/>
              </a:tblGrid>
              <a:tr h="68438">
                <a:tc>
                  <a:txBody>
                    <a:bodyPr/>
                    <a:lstStyle/>
                    <a:p>
                      <a:pPr algn="l"/>
                      <a:r>
                        <a:rPr lang="en-US" sz="300" dirty="0">
                          <a:effectLst/>
                        </a:rPr>
                        <a:t>Compound</a:t>
                      </a:r>
                    </a:p>
                  </a:txBody>
                  <a:tcPr marL="17408" marR="17408" marT="8704" marB="8704"/>
                </a:tc>
                <a:tc>
                  <a:txBody>
                    <a:bodyPr/>
                    <a:lstStyle/>
                    <a:p>
                      <a:pPr algn="ctr"/>
                      <a:r>
                        <a:rPr lang="en-US" sz="300" dirty="0">
                          <a:effectLst/>
                        </a:rPr>
                        <a:t>Delayed MG development</a:t>
                      </a:r>
                    </a:p>
                  </a:txBody>
                  <a:tcPr marL="17408" marR="17408" marT="8704" marB="8704"/>
                </a:tc>
              </a:tr>
              <a:tr h="434648">
                <a:tc>
                  <a:txBody>
                    <a:bodyPr/>
                    <a:lstStyle/>
                    <a:p>
                      <a:pPr algn="l"/>
                      <a:r>
                        <a:rPr lang="en-US" sz="1400" dirty="0" smtClean="0">
                          <a:effectLst/>
                        </a:rPr>
                        <a:t>Compound</a:t>
                      </a:r>
                      <a:endParaRPr lang="en-US" sz="1400" dirty="0">
                        <a:effectLst/>
                      </a:endParaRPr>
                    </a:p>
                  </a:txBody>
                  <a:tcPr marL="17408" marR="17408" marT="8704" marB="8704"/>
                </a:tc>
                <a:tc>
                  <a:txBody>
                    <a:bodyPr/>
                    <a:lstStyle/>
                    <a:p>
                      <a:pPr algn="ctr"/>
                      <a:r>
                        <a:rPr lang="en-US" sz="1400" dirty="0" smtClean="0">
                          <a:effectLst/>
                        </a:rPr>
                        <a:t>Delayed /Altered</a:t>
                      </a:r>
                      <a:r>
                        <a:rPr lang="en-US" sz="1400" baseline="0" dirty="0" smtClean="0">
                          <a:effectLst/>
                        </a:rPr>
                        <a:t> Breast Development</a:t>
                      </a:r>
                      <a:endParaRPr lang="en-US" sz="1400" dirty="0">
                        <a:effectLst/>
                      </a:endParaRPr>
                    </a:p>
                  </a:txBody>
                  <a:tcPr marL="17408" marR="17408" marT="8704" marB="8704"/>
                </a:tc>
              </a:tr>
              <a:tr h="434648">
                <a:tc>
                  <a:txBody>
                    <a:bodyPr/>
                    <a:lstStyle/>
                    <a:p>
                      <a:pPr algn="l"/>
                      <a:r>
                        <a:rPr lang="en-US" sz="1400" dirty="0">
                          <a:effectLst/>
                        </a:rPr>
                        <a:t>Atrazine</a:t>
                      </a:r>
                    </a:p>
                  </a:txBody>
                  <a:tcPr marL="17408" marR="17408" marT="8704" marB="8704"/>
                </a:tc>
                <a:tc>
                  <a:txBody>
                    <a:bodyPr/>
                    <a:lstStyle/>
                    <a:p>
                      <a:pPr algn="ctr"/>
                      <a:r>
                        <a:rPr lang="en-US" sz="1400">
                          <a:effectLst/>
                        </a:rPr>
                        <a:t>√</a:t>
                      </a:r>
                    </a:p>
                  </a:txBody>
                  <a:tcPr marL="17408" marR="17408" marT="8704" marB="8704"/>
                </a:tc>
              </a:tr>
              <a:tr h="715924">
                <a:tc>
                  <a:txBody>
                    <a:bodyPr/>
                    <a:lstStyle/>
                    <a:p>
                      <a:pPr algn="l"/>
                      <a:r>
                        <a:rPr lang="en-US" sz="1400" dirty="0" err="1">
                          <a:effectLst/>
                        </a:rPr>
                        <a:t>Bisphenol</a:t>
                      </a:r>
                      <a:r>
                        <a:rPr lang="en-US" sz="1400" dirty="0">
                          <a:effectLst/>
                        </a:rPr>
                        <a:t> A</a:t>
                      </a:r>
                    </a:p>
                  </a:txBody>
                  <a:tcPr marL="17408" marR="17408" marT="8704" marB="8704"/>
                </a:tc>
                <a:tc>
                  <a:txBody>
                    <a:bodyPr/>
                    <a:lstStyle/>
                    <a:p>
                      <a:pPr algn="ctr"/>
                      <a:endParaRPr lang="en-US" sz="1400" dirty="0">
                        <a:effectLst/>
                      </a:endParaRPr>
                    </a:p>
                  </a:txBody>
                  <a:tcPr marL="17408" marR="17408" marT="8704" marB="8704"/>
                </a:tc>
              </a:tr>
              <a:tr h="273735">
                <a:tc>
                  <a:txBody>
                    <a:bodyPr/>
                    <a:lstStyle/>
                    <a:p>
                      <a:pPr algn="l"/>
                      <a:r>
                        <a:rPr lang="en-US" sz="1400" dirty="0" err="1">
                          <a:effectLst/>
                        </a:rPr>
                        <a:t>Dieldrin</a:t>
                      </a:r>
                      <a:endParaRPr lang="en-US" sz="1400" dirty="0">
                        <a:effectLst/>
                      </a:endParaRPr>
                    </a:p>
                  </a:txBody>
                  <a:tcPr marL="17408" marR="17408" marT="8704" marB="8704"/>
                </a:tc>
                <a:tc>
                  <a:txBody>
                    <a:bodyPr/>
                    <a:lstStyle/>
                    <a:p>
                      <a:pPr algn="ctr"/>
                      <a:r>
                        <a:rPr lang="en-US" sz="1400">
                          <a:effectLst/>
                        </a:rPr>
                        <a:t>√</a:t>
                      </a:r>
                    </a:p>
                  </a:txBody>
                  <a:tcPr marL="17408" marR="17408" marT="8704" marB="8704"/>
                </a:tc>
              </a:tr>
              <a:tr h="273735">
                <a:tc>
                  <a:txBody>
                    <a:bodyPr/>
                    <a:lstStyle/>
                    <a:p>
                      <a:pPr algn="l"/>
                      <a:r>
                        <a:rPr lang="en-US" sz="1400">
                          <a:effectLst/>
                        </a:rPr>
                        <a:t>Dioxin or TCDD</a:t>
                      </a:r>
                    </a:p>
                  </a:txBody>
                  <a:tcPr marL="17408" marR="17408" marT="8704" marB="8704"/>
                </a:tc>
                <a:tc>
                  <a:txBody>
                    <a:bodyPr/>
                    <a:lstStyle/>
                    <a:p>
                      <a:pPr algn="ctr"/>
                      <a:r>
                        <a:rPr lang="en-US" sz="1400">
                          <a:effectLst/>
                        </a:rPr>
                        <a:t>√</a:t>
                      </a:r>
                    </a:p>
                  </a:txBody>
                  <a:tcPr marL="17408" marR="17408" marT="8704" marB="8704"/>
                </a:tc>
              </a:tr>
              <a:tr h="250175">
                <a:tc>
                  <a:txBody>
                    <a:bodyPr/>
                    <a:lstStyle/>
                    <a:p>
                      <a:pPr algn="l"/>
                      <a:r>
                        <a:rPr lang="en-US" sz="1400" dirty="0" err="1">
                          <a:effectLst/>
                        </a:rPr>
                        <a:t>Organochlorines</a:t>
                      </a:r>
                      <a:endParaRPr lang="en-US" sz="1400" dirty="0">
                        <a:effectLst/>
                      </a:endParaRPr>
                    </a:p>
                  </a:txBody>
                  <a:tcPr marL="17408" marR="17408" marT="8704" marB="8704"/>
                </a:tc>
                <a:tc>
                  <a:txBody>
                    <a:bodyPr/>
                    <a:lstStyle/>
                    <a:p>
                      <a:pPr algn="ctr"/>
                      <a:r>
                        <a:rPr lang="en-US" sz="1400" dirty="0">
                          <a:effectLst/>
                        </a:rPr>
                        <a:t>√</a:t>
                      </a:r>
                    </a:p>
                  </a:txBody>
                  <a:tcPr marL="17408" marR="17408" marT="8704" marB="8704"/>
                </a:tc>
              </a:tr>
              <a:tr h="400074">
                <a:tc>
                  <a:txBody>
                    <a:bodyPr/>
                    <a:lstStyle/>
                    <a:p>
                      <a:pPr algn="l"/>
                      <a:r>
                        <a:rPr lang="en-US" sz="1400">
                          <a:effectLst/>
                        </a:rPr>
                        <a:t>Phthalates</a:t>
                      </a:r>
                    </a:p>
                  </a:txBody>
                  <a:tcPr marL="17408" marR="17408" marT="8704" marB="8704"/>
                </a:tc>
                <a:tc>
                  <a:txBody>
                    <a:bodyPr/>
                    <a:lstStyle/>
                    <a:p>
                      <a:pPr algn="ctr"/>
                      <a:r>
                        <a:rPr lang="en-US" sz="1400">
                          <a:effectLst/>
                        </a:rPr>
                        <a:t>√</a:t>
                      </a:r>
                    </a:p>
                  </a:txBody>
                  <a:tcPr marL="17408" marR="17408" marT="8704" marB="8704"/>
                </a:tc>
              </a:tr>
              <a:tr h="250175">
                <a:tc>
                  <a:txBody>
                    <a:bodyPr/>
                    <a:lstStyle/>
                    <a:p>
                      <a:pPr algn="l"/>
                      <a:r>
                        <a:rPr lang="en-US" sz="1400">
                          <a:effectLst/>
                        </a:rPr>
                        <a:t>PCBs</a:t>
                      </a:r>
                    </a:p>
                  </a:txBody>
                  <a:tcPr marL="17408" marR="17408" marT="8704" marB="8704"/>
                </a:tc>
                <a:tc>
                  <a:txBody>
                    <a:bodyPr/>
                    <a:lstStyle/>
                    <a:p>
                      <a:pPr algn="ctr"/>
                      <a:r>
                        <a:rPr lang="en-US" sz="1400">
                          <a:effectLst/>
                        </a:rPr>
                        <a:t>√</a:t>
                      </a:r>
                    </a:p>
                  </a:txBody>
                  <a:tcPr marL="17408" marR="17408" marT="8704" marB="8704"/>
                </a:tc>
              </a:tr>
              <a:tr h="273735">
                <a:tc>
                  <a:txBody>
                    <a:bodyPr/>
                    <a:lstStyle/>
                    <a:p>
                      <a:pPr algn="l"/>
                      <a:r>
                        <a:rPr lang="en-US" sz="1400">
                          <a:effectLst/>
                        </a:rPr>
                        <a:t>PhIP</a:t>
                      </a:r>
                    </a:p>
                  </a:txBody>
                  <a:tcPr marL="17408" marR="17408" marT="8704" marB="8704"/>
                </a:tc>
                <a:tc>
                  <a:txBody>
                    <a:bodyPr/>
                    <a:lstStyle/>
                    <a:p>
                      <a:pPr algn="ctr"/>
                      <a:r>
                        <a:rPr lang="en-US" sz="1400">
                          <a:effectLst/>
                        </a:rPr>
                        <a:t>√</a:t>
                      </a:r>
                    </a:p>
                  </a:txBody>
                  <a:tcPr marL="17408" marR="17408" marT="8704" marB="8704"/>
                </a:tc>
              </a:tr>
              <a:tr h="273735">
                <a:tc>
                  <a:txBody>
                    <a:bodyPr/>
                    <a:lstStyle/>
                    <a:p>
                      <a:pPr algn="l"/>
                      <a:r>
                        <a:rPr lang="en-US" sz="1400">
                          <a:effectLst/>
                        </a:rPr>
                        <a:t>PFOA</a:t>
                      </a:r>
                    </a:p>
                  </a:txBody>
                  <a:tcPr marL="17408" marR="17408" marT="8704" marB="8704"/>
                </a:tc>
                <a:tc>
                  <a:txBody>
                    <a:bodyPr/>
                    <a:lstStyle/>
                    <a:p>
                      <a:pPr algn="ctr"/>
                      <a:r>
                        <a:rPr lang="en-US" sz="1400">
                          <a:effectLst/>
                        </a:rPr>
                        <a:t>√</a:t>
                      </a:r>
                    </a:p>
                  </a:txBody>
                  <a:tcPr marL="17408" marR="17408" marT="8704" marB="8704"/>
                </a:tc>
              </a:tr>
              <a:tr h="526415">
                <a:tc>
                  <a:txBody>
                    <a:bodyPr/>
                    <a:lstStyle/>
                    <a:p>
                      <a:pPr algn="l"/>
                      <a:r>
                        <a:rPr lang="en-US" sz="1400">
                          <a:effectLst/>
                        </a:rPr>
                        <a:t>High-fat diet (PUFA)</a:t>
                      </a:r>
                    </a:p>
                  </a:txBody>
                  <a:tcPr marL="17408" marR="17408" marT="8704" marB="8704"/>
                </a:tc>
                <a:tc>
                  <a:txBody>
                    <a:bodyPr/>
                    <a:lstStyle/>
                    <a:p>
                      <a:pPr algn="ctr"/>
                      <a:r>
                        <a:rPr lang="en-US" sz="1400">
                          <a:effectLst/>
                        </a:rPr>
                        <a:t>√</a:t>
                      </a:r>
                    </a:p>
                  </a:txBody>
                  <a:tcPr marL="17408" marR="17408" marT="8704" marB="8704"/>
                </a:tc>
              </a:tr>
              <a:tr h="250175">
                <a:tc>
                  <a:txBody>
                    <a:bodyPr/>
                    <a:lstStyle/>
                    <a:p>
                      <a:pPr algn="l"/>
                      <a:r>
                        <a:rPr lang="en-US" sz="1400">
                          <a:effectLst/>
                        </a:rPr>
                        <a:t>PBDE</a:t>
                      </a:r>
                    </a:p>
                  </a:txBody>
                  <a:tcPr marL="17408" marR="17408" marT="8704" marB="8704"/>
                </a:tc>
                <a:tc>
                  <a:txBody>
                    <a:bodyPr/>
                    <a:lstStyle/>
                    <a:p>
                      <a:pPr algn="ctr"/>
                      <a:r>
                        <a:rPr lang="en-US" sz="1400">
                          <a:effectLst/>
                        </a:rPr>
                        <a:t>√</a:t>
                      </a:r>
                    </a:p>
                  </a:txBody>
                  <a:tcPr marL="17408" marR="17408" marT="8704" marB="8704"/>
                </a:tc>
              </a:tr>
              <a:tr h="250175">
                <a:tc>
                  <a:txBody>
                    <a:bodyPr/>
                    <a:lstStyle/>
                    <a:p>
                      <a:pPr algn="l"/>
                      <a:r>
                        <a:rPr lang="en-US" sz="1400">
                          <a:effectLst/>
                        </a:rPr>
                        <a:t>Ziracin™ (antibacterial)</a:t>
                      </a:r>
                    </a:p>
                  </a:txBody>
                  <a:tcPr marL="17408" marR="17408" marT="8704" marB="8704"/>
                </a:tc>
                <a:tc>
                  <a:txBody>
                    <a:bodyPr/>
                    <a:lstStyle/>
                    <a:p>
                      <a:pPr algn="ctr"/>
                      <a:r>
                        <a:rPr lang="en-US" sz="1400" dirty="0">
                          <a:effectLst/>
                        </a:rPr>
                        <a:t>√</a:t>
                      </a:r>
                    </a:p>
                  </a:txBody>
                  <a:tcPr marL="17408" marR="17408" marT="8704" marB="8704"/>
                </a:tc>
              </a:tr>
            </a:tbl>
          </a:graphicData>
        </a:graphic>
      </p:graphicFrame>
      <p:sp>
        <p:nvSpPr>
          <p:cNvPr id="31746" name="Rectangle 4"/>
          <p:cNvSpPr>
            <a:spLocks noChangeArrowheads="1"/>
          </p:cNvSpPr>
          <p:nvPr/>
        </p:nvSpPr>
        <p:spPr bwMode="auto">
          <a:xfrm>
            <a:off x="342900" y="6105525"/>
            <a:ext cx="8763000" cy="600075"/>
          </a:xfrm>
          <a:prstGeom prst="rect">
            <a:avLst/>
          </a:prstGeom>
          <a:noFill/>
          <a:ln w="9525">
            <a:noFill/>
            <a:miter lim="800000"/>
            <a:headEnd/>
            <a:tailEnd/>
          </a:ln>
        </p:spPr>
        <p:txBody>
          <a:bodyPr>
            <a:spAutoFit/>
          </a:bodyPr>
          <a:lstStyle/>
          <a:p>
            <a:r>
              <a:rPr lang="en-US" sz="1100">
                <a:latin typeface="Book Antiqua" pitchFamily="18" charset="0"/>
              </a:rPr>
              <a:t>Suzanne E. Fenton, Casey Reed, and Retha R. Newbold </a:t>
            </a:r>
          </a:p>
          <a:p>
            <a:r>
              <a:rPr lang="en-US" sz="1100">
                <a:latin typeface="Book Antiqua" pitchFamily="18" charset="0"/>
              </a:rPr>
              <a:t>Perinatal Environmental Exposures Affect Mammary Development, Function, and Cancer Risk in Adulthood  Annual Review of Pharmacology and Toxicology  Vol. 52: 455-479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p:txBody>
          <a:bodyPr/>
          <a:lstStyle/>
          <a:p>
            <a:r>
              <a:rPr lang="en-US" smtClean="0"/>
              <a:t>Understand normal breast growth and the ways human milk is produced and regulated</a:t>
            </a:r>
          </a:p>
          <a:p>
            <a:r>
              <a:rPr lang="en-US" smtClean="0"/>
              <a:t>Understand the consequences of disruptions in this normal physiology</a:t>
            </a:r>
          </a:p>
          <a:p>
            <a:r>
              <a:rPr lang="en-US" smtClean="0"/>
              <a:t>Incorporate this understanding in to the evaluation, treatment and support of the mother with low milk supply</a:t>
            </a:r>
          </a:p>
          <a:p>
            <a:r>
              <a:rPr lang="en-US" smtClean="0"/>
              <a:t>Be able to recognize and support the mother with perceived insufficient milk supply</a:t>
            </a:r>
          </a:p>
        </p:txBody>
      </p:sp>
      <p:sp>
        <p:nvSpPr>
          <p:cNvPr id="14338" name="Title 1"/>
          <p:cNvSpPr>
            <a:spLocks noGrp="1"/>
          </p:cNvSpPr>
          <p:nvPr>
            <p:ph type="title"/>
          </p:nvPr>
        </p:nvSpPr>
        <p:spPr/>
        <p:txBody>
          <a:bodyPr/>
          <a:lstStyle/>
          <a:p>
            <a:r>
              <a:rPr lang="en-US" smtClean="0"/>
              <a:t>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90563" y="1204913"/>
            <a:ext cx="7754937" cy="1911350"/>
          </a:xfrm>
        </p:spPr>
        <p:txBody>
          <a:bodyPr/>
          <a:lstStyle/>
          <a:p>
            <a:r>
              <a:rPr lang="en-US" smtClean="0"/>
              <a:t>Regulation of Production</a:t>
            </a:r>
          </a:p>
        </p:txBody>
      </p:sp>
      <p:sp>
        <p:nvSpPr>
          <p:cNvPr id="32770" name="Text Placeholder 2"/>
          <p:cNvSpPr>
            <a:spLocks noGrp="1"/>
          </p:cNvSpPr>
          <p:nvPr>
            <p:ph type="body" idx="1"/>
          </p:nvPr>
        </p:nvSpPr>
        <p:spPr>
          <a:xfrm>
            <a:off x="698500" y="3767138"/>
            <a:ext cx="7735888" cy="1500187"/>
          </a:xfrm>
        </p:spPr>
        <p:txBody>
          <a:bodyPr/>
          <a:lstStyle/>
          <a:p>
            <a:r>
              <a:rPr lang="en-US" smtClean="0"/>
              <a:t>Do you have any ongoing medical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p:txBody>
          <a:bodyPr/>
          <a:lstStyle/>
          <a:p>
            <a:r>
              <a:rPr lang="en-US" smtClean="0"/>
              <a:t>Human Placental Lactogen (HPL) and Progesterone prevent milk release.</a:t>
            </a:r>
          </a:p>
          <a:p>
            <a:r>
              <a:rPr lang="en-US" smtClean="0"/>
              <a:t>Progesterone sensitizes mammary cells to the effects of insulin</a:t>
            </a:r>
          </a:p>
          <a:p>
            <a:r>
              <a:rPr lang="en-US" smtClean="0"/>
              <a:t>Thyroid hormones increase sensitivity to prolactin</a:t>
            </a:r>
          </a:p>
        </p:txBody>
      </p:sp>
      <p:sp>
        <p:nvSpPr>
          <p:cNvPr id="33794" name="Rectangle 2"/>
          <p:cNvSpPr>
            <a:spLocks noGrp="1" noChangeArrowheads="1"/>
          </p:cNvSpPr>
          <p:nvPr>
            <p:ph type="title"/>
          </p:nvPr>
        </p:nvSpPr>
        <p:spPr/>
        <p:txBody>
          <a:bodyPr/>
          <a:lstStyle/>
          <a:p>
            <a:r>
              <a:rPr lang="en-US" smtClean="0"/>
              <a:t>During Pregnancy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lstStyle/>
          <a:p>
            <a:r>
              <a:rPr lang="en-US" smtClean="0"/>
              <a:t>Secretory Differentiation</a:t>
            </a:r>
          </a:p>
          <a:p>
            <a:pPr lvl="1"/>
            <a:r>
              <a:rPr lang="en-US" smtClean="0"/>
              <a:t>Mammary epithelial cells differentiate into lactocytes with the capacity to synthesize unique milk constituents such as lactose.</a:t>
            </a:r>
          </a:p>
          <a:p>
            <a:pPr lvl="1"/>
            <a:r>
              <a:rPr lang="en-US" smtClean="0"/>
              <a:t>Needs a “lactogenic hormone complex” including estrogen, progesterone, prolactin</a:t>
            </a:r>
          </a:p>
        </p:txBody>
      </p:sp>
      <p:sp>
        <p:nvSpPr>
          <p:cNvPr id="34818" name="Title 1"/>
          <p:cNvSpPr>
            <a:spLocks noGrp="1"/>
          </p:cNvSpPr>
          <p:nvPr>
            <p:ph type="title"/>
          </p:nvPr>
        </p:nvSpPr>
        <p:spPr/>
        <p:txBody>
          <a:bodyPr/>
          <a:lstStyle/>
          <a:p>
            <a:r>
              <a:rPr lang="en-US" smtClean="0"/>
              <a:t>Normal Milk Production</a:t>
            </a:r>
          </a:p>
        </p:txBody>
      </p:sp>
      <p:sp>
        <p:nvSpPr>
          <p:cNvPr id="34819" name="TextBox 3"/>
          <p:cNvSpPr txBox="1">
            <a:spLocks noChangeArrowheads="1"/>
          </p:cNvSpPr>
          <p:nvPr/>
        </p:nvSpPr>
        <p:spPr bwMode="auto">
          <a:xfrm>
            <a:off x="685800" y="6026150"/>
            <a:ext cx="7696200" cy="647700"/>
          </a:xfrm>
          <a:prstGeom prst="rect">
            <a:avLst/>
          </a:prstGeom>
          <a:noFill/>
          <a:ln w="9525">
            <a:noFill/>
            <a:miter lim="800000"/>
            <a:headEnd/>
            <a:tailEnd/>
          </a:ln>
        </p:spPr>
        <p:txBody>
          <a:bodyPr>
            <a:spAutoFit/>
          </a:bodyPr>
          <a:lstStyle/>
          <a:p>
            <a:r>
              <a:rPr lang="en-US">
                <a:latin typeface="Book Antiqua" pitchFamily="18" charset="0"/>
              </a:rPr>
              <a:t>Pang, Hartmann: initiation of human lactation: secretory differentiation and secretory activation, J Mammary Gland Biol Neoplasia 12: 211-221, 2007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p:txBody>
          <a:bodyPr/>
          <a:lstStyle/>
          <a:p>
            <a:r>
              <a:rPr lang="en-US" smtClean="0"/>
              <a:t>Secretory activation</a:t>
            </a:r>
          </a:p>
          <a:p>
            <a:r>
              <a:rPr lang="en-US" smtClean="0"/>
              <a:t>Initiation of copious milk secretion associated with major change in many milk constituents</a:t>
            </a:r>
          </a:p>
          <a:p>
            <a:r>
              <a:rPr lang="en-US" smtClean="0"/>
              <a:t>Triggered by withdrawal of progesterone</a:t>
            </a:r>
          </a:p>
          <a:p>
            <a:r>
              <a:rPr lang="en-US" smtClean="0"/>
              <a:t>Requires prolactin, insulin and cortisol</a:t>
            </a:r>
          </a:p>
        </p:txBody>
      </p:sp>
      <p:sp>
        <p:nvSpPr>
          <p:cNvPr id="35842" name="Title 1"/>
          <p:cNvSpPr>
            <a:spLocks noGrp="1"/>
          </p:cNvSpPr>
          <p:nvPr>
            <p:ph type="title"/>
          </p:nvPr>
        </p:nvSpPr>
        <p:spPr/>
        <p:txBody>
          <a:bodyPr/>
          <a:lstStyle/>
          <a:p>
            <a:r>
              <a:rPr lang="en-US" smtClean="0"/>
              <a:t>Normal Milk Production</a:t>
            </a:r>
          </a:p>
        </p:txBody>
      </p:sp>
      <p:sp>
        <p:nvSpPr>
          <p:cNvPr id="35843" name="TextBox 3"/>
          <p:cNvSpPr txBox="1">
            <a:spLocks noChangeArrowheads="1"/>
          </p:cNvSpPr>
          <p:nvPr/>
        </p:nvSpPr>
        <p:spPr bwMode="auto">
          <a:xfrm>
            <a:off x="685800" y="6026150"/>
            <a:ext cx="7696200" cy="647700"/>
          </a:xfrm>
          <a:prstGeom prst="rect">
            <a:avLst/>
          </a:prstGeom>
          <a:noFill/>
          <a:ln w="9525">
            <a:noFill/>
            <a:miter lim="800000"/>
            <a:headEnd/>
            <a:tailEnd/>
          </a:ln>
        </p:spPr>
        <p:txBody>
          <a:bodyPr>
            <a:spAutoFit/>
          </a:bodyPr>
          <a:lstStyle/>
          <a:p>
            <a:r>
              <a:rPr lang="en-US">
                <a:latin typeface="Book Antiqua" pitchFamily="18" charset="0"/>
              </a:rPr>
              <a:t>Pang, Hartmann: initiation of human lactation: secretory differentiation and secretory activation, J Mammary Gland Biol Neoplasia 12: 211-221, 2007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p:txBody>
          <a:bodyPr/>
          <a:lstStyle/>
          <a:p>
            <a:r>
              <a:rPr lang="en-US" smtClean="0"/>
              <a:t>Estrogen in pregnancy helps increase prolactin. </a:t>
            </a:r>
          </a:p>
          <a:p>
            <a:r>
              <a:rPr lang="en-US" smtClean="0"/>
              <a:t>The creation of milk also needs insulin, to help increase the number of supporting structures.</a:t>
            </a:r>
          </a:p>
          <a:p>
            <a:r>
              <a:rPr lang="en-US" smtClean="0"/>
              <a:t> Cortisol needs to be around to help with the formation of alveoli.</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Lactogenic Hormone Complex</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365760" indent="-365760" fontAlgn="auto">
              <a:spcAft>
                <a:spcPts val="0"/>
              </a:spcAft>
              <a:defRPr/>
            </a:pPr>
            <a:r>
              <a:rPr lang="en-US" dirty="0" smtClean="0">
                <a:solidFill>
                  <a:schemeClr val="tx1">
                    <a:lumMod val="85000"/>
                    <a:lumOff val="15000"/>
                  </a:schemeClr>
                </a:solidFill>
              </a:rPr>
              <a:t>Breastmilk can be secreted by 16 weeks of gestation</a:t>
            </a:r>
          </a:p>
          <a:p>
            <a:pPr marL="365760" indent="-365760" fontAlgn="auto">
              <a:spcAft>
                <a:spcPts val="0"/>
              </a:spcAft>
              <a:defRPr/>
            </a:pPr>
            <a:r>
              <a:rPr lang="en-US" dirty="0" smtClean="0">
                <a:solidFill>
                  <a:schemeClr val="tx1">
                    <a:lumMod val="85000"/>
                    <a:lumOff val="15000"/>
                  </a:schemeClr>
                </a:solidFill>
              </a:rPr>
              <a:t>Milk secretion is held in check by progesterone and human placental </a:t>
            </a:r>
            <a:r>
              <a:rPr lang="en-US" dirty="0" err="1" smtClean="0">
                <a:solidFill>
                  <a:schemeClr val="tx1">
                    <a:lumMod val="85000"/>
                    <a:lumOff val="15000"/>
                  </a:schemeClr>
                </a:solidFill>
              </a:rPr>
              <a:t>lactogen</a:t>
            </a:r>
            <a:r>
              <a:rPr lang="en-US" dirty="0" smtClean="0">
                <a:solidFill>
                  <a:schemeClr val="tx1">
                    <a:lumMod val="85000"/>
                    <a:lumOff val="15000"/>
                  </a:schemeClr>
                </a:solidFill>
              </a:rPr>
              <a:t> (HPL), both of which are formed by the placenta.  </a:t>
            </a:r>
          </a:p>
          <a:p>
            <a:pPr marL="365760" indent="-365760" fontAlgn="auto">
              <a:spcAft>
                <a:spcPts val="0"/>
              </a:spcAft>
              <a:defRPr/>
            </a:pPr>
            <a:r>
              <a:rPr lang="en-US" dirty="0" smtClean="0">
                <a:solidFill>
                  <a:schemeClr val="tx1">
                    <a:lumMod val="85000"/>
                    <a:lumOff val="15000"/>
                  </a:schemeClr>
                </a:solidFill>
              </a:rPr>
              <a:t>The receptors that help with making milk like both prolactin and placental </a:t>
            </a:r>
            <a:r>
              <a:rPr lang="en-US" dirty="0" err="1" smtClean="0">
                <a:solidFill>
                  <a:schemeClr val="tx1">
                    <a:lumMod val="85000"/>
                    <a:lumOff val="15000"/>
                  </a:schemeClr>
                </a:solidFill>
              </a:rPr>
              <a:t>lactogen</a:t>
            </a:r>
            <a:r>
              <a:rPr lang="en-US" dirty="0" smtClean="0">
                <a:solidFill>
                  <a:schemeClr val="tx1">
                    <a:lumMod val="85000"/>
                    <a:lumOff val="15000"/>
                  </a:schemeClr>
                </a:solidFill>
              </a:rPr>
              <a:t>, but preferentially bind HPL</a:t>
            </a:r>
          </a:p>
          <a:p>
            <a:pPr marL="0" indent="0" fontAlgn="auto">
              <a:spcAft>
                <a:spcPts val="0"/>
              </a:spcAft>
              <a:buFont typeface="Wingdings" pitchFamily="2" charset="2"/>
              <a:buNone/>
              <a:defRPr/>
            </a:pPr>
            <a:endParaRPr lang="en-US" dirty="0">
              <a:solidFill>
                <a:schemeClr val="tx1">
                  <a:lumMod val="85000"/>
                  <a:lumOff val="15000"/>
                </a:schemeClr>
              </a:solidFill>
            </a:endParaRPr>
          </a:p>
        </p:txBody>
      </p:sp>
      <p:sp>
        <p:nvSpPr>
          <p:cNvPr id="37890" name="Title 1"/>
          <p:cNvSpPr>
            <a:spLocks noGrp="1"/>
          </p:cNvSpPr>
          <p:nvPr>
            <p:ph type="title"/>
          </p:nvPr>
        </p:nvSpPr>
        <p:spPr/>
        <p:txBody>
          <a:bodyPr/>
          <a:lstStyle/>
          <a:p>
            <a:r>
              <a:rPr lang="en-US" smtClean="0"/>
              <a:t>Lactogenic Inhibition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p:txBody>
          <a:bodyPr/>
          <a:lstStyle/>
          <a:p>
            <a:r>
              <a:rPr lang="en-US" smtClean="0"/>
              <a:t>Several culprits:</a:t>
            </a:r>
          </a:p>
          <a:p>
            <a:pPr lvl="1"/>
            <a:r>
              <a:rPr lang="en-US" smtClean="0"/>
              <a:t>Hypoplastic (underdeveloped) breasts from puberty.  </a:t>
            </a:r>
          </a:p>
          <a:p>
            <a:pPr lvl="1"/>
            <a:r>
              <a:rPr lang="en-US" smtClean="0"/>
              <a:t>Insufficient glandular tissue</a:t>
            </a:r>
          </a:p>
          <a:p>
            <a:pPr lvl="1"/>
            <a:r>
              <a:rPr lang="en-US" smtClean="0"/>
              <a:t>Poorly controlled diabetes which would affect insulin and its actions.  </a:t>
            </a:r>
          </a:p>
          <a:p>
            <a:pPr lvl="1"/>
            <a:r>
              <a:rPr lang="en-US" smtClean="0"/>
              <a:t>Polycystic ovarian syndrome (PCOS) where the body doesn’t respond to insulin the way it’s supposed to. </a:t>
            </a:r>
          </a:p>
          <a:p>
            <a:pPr lvl="1"/>
            <a:r>
              <a:rPr lang="en-US" smtClean="0"/>
              <a:t>Problem with hormones that control prolactin.  An abnormality of any of them may impact supply.  </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Problems here: Immediate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fontAlgn="auto">
              <a:spcAft>
                <a:spcPts val="0"/>
              </a:spcAft>
              <a:buFont typeface="Wingdings" pitchFamily="2" charset="2"/>
              <a:buNone/>
              <a:defRPr/>
            </a:pPr>
            <a:r>
              <a:rPr lang="en-US" dirty="0" smtClean="0">
                <a:solidFill>
                  <a:schemeClr val="tx1">
                    <a:lumMod val="85000"/>
                    <a:lumOff val="15000"/>
                  </a:schemeClr>
                </a:solidFill>
              </a:rPr>
              <a:t>If the answer to our breast growth question is “no” then we might need to set some realistic expectations for milk supply.  If we didn’t create the structures, we’ll have milk production issues.</a:t>
            </a:r>
          </a:p>
          <a:p>
            <a:pPr marL="365760" indent="-365760" fontAlgn="auto">
              <a:spcAft>
                <a:spcPts val="0"/>
              </a:spcAft>
              <a:defRPr/>
            </a:pPr>
            <a:endParaRPr lang="en-US" dirty="0">
              <a:solidFill>
                <a:schemeClr val="tx1">
                  <a:lumMod val="85000"/>
                  <a:lumOff val="15000"/>
                </a:schemeClr>
              </a:solidFill>
            </a:endParaRP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to do if there really is “no milk”</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304800" y="1066800"/>
            <a:ext cx="8229600" cy="4525963"/>
          </a:xfrm>
        </p:spPr>
        <p:txBody>
          <a:bodyPr/>
          <a:lstStyle/>
          <a:p>
            <a:pPr>
              <a:buFontTx/>
              <a:buNone/>
            </a:pPr>
            <a:r>
              <a:rPr lang="en-US" b="1" smtClean="0">
                <a:solidFill>
                  <a:srgbClr val="000000"/>
                </a:solidFill>
              </a:rPr>
              <a:t>Prolactin</a:t>
            </a:r>
            <a:r>
              <a:rPr lang="en-US" smtClean="0">
                <a:solidFill>
                  <a:srgbClr val="000000"/>
                </a:solidFill>
              </a:rPr>
              <a:t>:  mediates CNS regulation of milk secretion.  Influenced by rate of milk removal by infant.</a:t>
            </a:r>
          </a:p>
          <a:p>
            <a:pPr>
              <a:buFontTx/>
              <a:buNone/>
            </a:pPr>
            <a:r>
              <a:rPr lang="en-US" b="1" smtClean="0">
                <a:solidFill>
                  <a:srgbClr val="000000"/>
                </a:solidFill>
              </a:rPr>
              <a:t>Oxytocin</a:t>
            </a:r>
            <a:r>
              <a:rPr lang="en-US" smtClean="0">
                <a:solidFill>
                  <a:srgbClr val="000000"/>
                </a:solidFill>
              </a:rPr>
              <a:t>:  neuroendocrine</a:t>
            </a:r>
          </a:p>
          <a:p>
            <a:pPr>
              <a:buFontTx/>
              <a:buNone/>
            </a:pPr>
            <a:r>
              <a:rPr lang="en-US" smtClean="0">
                <a:solidFill>
                  <a:srgbClr val="000000"/>
                </a:solidFill>
              </a:rPr>
              <a:t> reflex that stimulates</a:t>
            </a:r>
          </a:p>
          <a:p>
            <a:pPr>
              <a:buFontTx/>
              <a:buNone/>
            </a:pPr>
            <a:r>
              <a:rPr lang="en-US" smtClean="0">
                <a:solidFill>
                  <a:srgbClr val="000000"/>
                </a:solidFill>
              </a:rPr>
              <a:t> myoepithelial cells, </a:t>
            </a:r>
          </a:p>
          <a:p>
            <a:pPr>
              <a:buFontTx/>
              <a:buNone/>
            </a:pPr>
            <a:r>
              <a:rPr lang="en-US" smtClean="0">
                <a:solidFill>
                  <a:srgbClr val="000000"/>
                </a:solidFill>
              </a:rPr>
              <a:t>which then force milk </a:t>
            </a:r>
          </a:p>
          <a:p>
            <a:pPr>
              <a:buFontTx/>
              <a:buNone/>
            </a:pPr>
            <a:r>
              <a:rPr lang="en-US" smtClean="0">
                <a:solidFill>
                  <a:srgbClr val="000000"/>
                </a:solidFill>
              </a:rPr>
              <a:t>into the ducts (MER)</a:t>
            </a:r>
          </a:p>
        </p:txBody>
      </p:sp>
      <p:sp>
        <p:nvSpPr>
          <p:cNvPr id="40962" name="Rectangle 2"/>
          <p:cNvSpPr>
            <a:spLocks noGrp="1" noChangeArrowheads="1"/>
          </p:cNvSpPr>
          <p:nvPr>
            <p:ph type="title"/>
          </p:nvPr>
        </p:nvSpPr>
        <p:spPr>
          <a:xfrm>
            <a:off x="457200" y="0"/>
            <a:ext cx="8229600" cy="1143000"/>
          </a:xfrm>
        </p:spPr>
        <p:txBody>
          <a:bodyPr/>
          <a:lstStyle/>
          <a:p>
            <a:r>
              <a:rPr lang="en-US" smtClean="0">
                <a:solidFill>
                  <a:srgbClr val="000000"/>
                </a:solidFill>
              </a:rPr>
              <a:t>Regulation</a:t>
            </a:r>
          </a:p>
        </p:txBody>
      </p:sp>
      <p:pic>
        <p:nvPicPr>
          <p:cNvPr id="40963" name="Picture 4" descr="micro"/>
          <p:cNvPicPr>
            <a:picLocks noChangeAspect="1" noChangeArrowheads="1"/>
          </p:cNvPicPr>
          <p:nvPr/>
        </p:nvPicPr>
        <p:blipFill>
          <a:blip r:embed="rId2"/>
          <a:srcRect/>
          <a:stretch>
            <a:fillRect/>
          </a:stretch>
        </p:blipFill>
        <p:spPr bwMode="auto">
          <a:xfrm>
            <a:off x="5791200" y="2438400"/>
            <a:ext cx="2857500" cy="424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2743200" y="1600200"/>
            <a:ext cx="3219450" cy="5105400"/>
          </a:xfrm>
          <a:prstGeom prst="rect">
            <a:avLst/>
          </a:prstGeom>
          <a:noFill/>
          <a:ln w="9525">
            <a:noFill/>
            <a:miter lim="800000"/>
            <a:headEnd/>
            <a:tailEnd/>
          </a:ln>
        </p:spPr>
      </p:pic>
      <p:sp>
        <p:nvSpPr>
          <p:cNvPr id="41986" name="Title 1"/>
          <p:cNvSpPr>
            <a:spLocks noGrp="1"/>
          </p:cNvSpPr>
          <p:nvPr>
            <p:ph type="title"/>
          </p:nvPr>
        </p:nvSpPr>
        <p:spPr/>
        <p:txBody>
          <a:bodyPr/>
          <a:lstStyle/>
          <a:p>
            <a:r>
              <a:rPr lang="en-US" smtClean="0"/>
              <a:t>Regulation of Oxytocin</a:t>
            </a:r>
          </a:p>
        </p:txBody>
      </p:sp>
      <p:sp>
        <p:nvSpPr>
          <p:cNvPr id="41987" name="Content Placeholder 2"/>
          <p:cNvSpPr>
            <a:spLocks noGrp="1"/>
          </p:cNvSpPr>
          <p:nvPr>
            <p:ph idx="1"/>
          </p:nvPr>
        </p:nvSpPr>
        <p:spPr/>
        <p:txBody>
          <a:bodyPr/>
          <a:lstStyle/>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p:txBody>
          <a:bodyPr/>
          <a:lstStyle/>
          <a:p>
            <a:r>
              <a:rPr lang="en-US" smtClean="0"/>
              <a:t>Timing of low supply</a:t>
            </a:r>
          </a:p>
          <a:p>
            <a:pPr lvl="1"/>
            <a:r>
              <a:rPr lang="en-US" smtClean="0"/>
              <a:t>Never had milk</a:t>
            </a:r>
          </a:p>
          <a:p>
            <a:pPr lvl="1"/>
            <a:r>
              <a:rPr lang="en-US" smtClean="0"/>
              <a:t>Has some but not enough</a:t>
            </a:r>
          </a:p>
          <a:p>
            <a:pPr lvl="1"/>
            <a:r>
              <a:rPr lang="en-US" smtClean="0"/>
              <a:t>Had plenty, now doesn’t</a:t>
            </a:r>
          </a:p>
          <a:p>
            <a:pPr lvl="1"/>
            <a:endParaRPr lang="en-US" smtClean="0"/>
          </a:p>
          <a:p>
            <a:r>
              <a:rPr lang="en-US" smtClean="0"/>
              <a:t>Sick or not sick</a:t>
            </a:r>
          </a:p>
          <a:p>
            <a:pPr lvl="1"/>
            <a:endParaRPr lang="en-US" smtClean="0"/>
          </a:p>
        </p:txBody>
      </p:sp>
      <p:sp>
        <p:nvSpPr>
          <p:cNvPr id="15362" name="Title 1"/>
          <p:cNvSpPr>
            <a:spLocks noGrp="1"/>
          </p:cNvSpPr>
          <p:nvPr>
            <p:ph type="title"/>
          </p:nvPr>
        </p:nvSpPr>
        <p:spPr/>
        <p:txBody>
          <a:bodyPr/>
          <a:lstStyle/>
          <a:p>
            <a:r>
              <a:rPr lang="en-US" smtClean="0"/>
              <a:t>Clues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p:txBody>
          <a:bodyPr/>
          <a:lstStyle/>
          <a:p>
            <a:r>
              <a:rPr lang="en-US" smtClean="0"/>
              <a:t>Store (probably create) prolactin in pituitary secretory granules.</a:t>
            </a:r>
          </a:p>
          <a:p>
            <a:r>
              <a:rPr lang="en-US" smtClean="0"/>
              <a:t>Prolactin inhibited by dopamine-only substance to be constantly inhibited</a:t>
            </a:r>
          </a:p>
          <a:p>
            <a:r>
              <a:rPr lang="en-US" smtClean="0"/>
              <a:t>Dopamine keeps the secretory granules full. Catacholamines control dopamine.</a:t>
            </a:r>
          </a:p>
          <a:p>
            <a:r>
              <a:rPr lang="en-US" smtClean="0"/>
              <a:t>Suckling decreases dopamine, prolactin surges from granules.</a:t>
            </a:r>
          </a:p>
        </p:txBody>
      </p:sp>
      <p:sp>
        <p:nvSpPr>
          <p:cNvPr id="43010" name="Rectangle 2"/>
          <p:cNvSpPr>
            <a:spLocks noGrp="1" noChangeArrowheads="1"/>
          </p:cNvSpPr>
          <p:nvPr>
            <p:ph type="title"/>
          </p:nvPr>
        </p:nvSpPr>
        <p:spPr/>
        <p:txBody>
          <a:bodyPr/>
          <a:lstStyle/>
          <a:p>
            <a:r>
              <a:rPr lang="en-US" smtClean="0"/>
              <a:t>Prolactin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secretory granules "/>
          <p:cNvPicPr>
            <a:picLocks noChangeAspect="1" noChangeArrowheads="1"/>
          </p:cNvPicPr>
          <p:nvPr/>
        </p:nvPicPr>
        <p:blipFill>
          <a:blip r:embed="rId2"/>
          <a:srcRect/>
          <a:stretch>
            <a:fillRect/>
          </a:stretch>
        </p:blipFill>
        <p:spPr bwMode="auto">
          <a:xfrm>
            <a:off x="3390900" y="1449388"/>
            <a:ext cx="3848100" cy="2855912"/>
          </a:xfrm>
          <a:prstGeom prst="rect">
            <a:avLst/>
          </a:prstGeom>
          <a:noFill/>
          <a:ln w="9525">
            <a:noFill/>
            <a:miter lim="800000"/>
            <a:headEnd/>
            <a:tailEnd/>
          </a:ln>
        </p:spPr>
      </p:pic>
      <p:sp>
        <p:nvSpPr>
          <p:cNvPr id="44034" name="Text Box 6"/>
          <p:cNvSpPr txBox="1">
            <a:spLocks noChangeArrowheads="1"/>
          </p:cNvSpPr>
          <p:nvPr/>
        </p:nvSpPr>
        <p:spPr bwMode="auto">
          <a:xfrm>
            <a:off x="457200" y="4038600"/>
            <a:ext cx="2667000" cy="1917700"/>
          </a:xfrm>
          <a:prstGeom prst="rect">
            <a:avLst/>
          </a:prstGeom>
          <a:noFill/>
          <a:ln w="9525" algn="ctr">
            <a:noFill/>
            <a:miter lim="800000"/>
            <a:headEnd/>
            <a:tailEnd/>
          </a:ln>
        </p:spPr>
        <p:txBody>
          <a:bodyPr>
            <a:spAutoFit/>
          </a:bodyPr>
          <a:lstStyle/>
          <a:p>
            <a:r>
              <a:rPr lang="en-US">
                <a:latin typeface="Perpetua"/>
              </a:rPr>
              <a:t>Arrows indicate prolactin containing secretory granules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r>
              <a:rPr lang="en-US" smtClean="0"/>
              <a:t>Known component of breastmilk </a:t>
            </a:r>
          </a:p>
          <a:p>
            <a:r>
              <a:rPr lang="en-US" smtClean="0"/>
              <a:t>Made by the lactating breast. </a:t>
            </a:r>
          </a:p>
          <a:p>
            <a:r>
              <a:rPr lang="en-US" smtClean="0"/>
              <a:t>As a part of breastmilk, it exerts immunomodulating effects in the newborn when it helps with lymphocyte cell growth and function. </a:t>
            </a:r>
          </a:p>
          <a:p>
            <a:r>
              <a:rPr lang="en-US" smtClean="0"/>
              <a:t>Prolactin in milk also influences maturation of gastrointestinal epithelium. </a:t>
            </a:r>
          </a:p>
        </p:txBody>
      </p:sp>
      <p:sp>
        <p:nvSpPr>
          <p:cNvPr id="45058" name="Title 1"/>
          <p:cNvSpPr>
            <a:spLocks noGrp="1"/>
          </p:cNvSpPr>
          <p:nvPr>
            <p:ph type="title"/>
          </p:nvPr>
        </p:nvSpPr>
        <p:spPr/>
        <p:txBody>
          <a:bodyPr/>
          <a:lstStyle/>
          <a:p>
            <a:r>
              <a:rPr lang="en-US" smtClean="0"/>
              <a:t>Prolactin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r>
              <a:rPr lang="en-US" smtClean="0"/>
              <a:t>The concentration of prolactin is highest in the first 3 days of life when it exerts crucial neuroendocrine effects. These effects condition behavior responses in later life.</a:t>
            </a:r>
          </a:p>
          <a:p>
            <a:r>
              <a:rPr lang="en-US" smtClean="0"/>
              <a:t>Prolactin can be affected by insulin, cortisol, thyroid hormones, parathyroid hormones and growth hormone.</a:t>
            </a:r>
          </a:p>
        </p:txBody>
      </p:sp>
      <p:sp>
        <p:nvSpPr>
          <p:cNvPr id="46082" name="Title 1"/>
          <p:cNvSpPr>
            <a:spLocks noGrp="1"/>
          </p:cNvSpPr>
          <p:nvPr>
            <p:ph type="title"/>
          </p:nvPr>
        </p:nvSpPr>
        <p:spPr/>
        <p:txBody>
          <a:bodyPr/>
          <a:lstStyle/>
          <a:p>
            <a:r>
              <a:rPr lang="en-US" smtClean="0"/>
              <a:t>Prolactin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marL="365760" indent="-365760" fontAlgn="auto">
              <a:spcAft>
                <a:spcPts val="0"/>
              </a:spcAft>
              <a:defRPr/>
            </a:pPr>
            <a:r>
              <a:rPr lang="en-US" dirty="0">
                <a:solidFill>
                  <a:schemeClr val="tx1">
                    <a:lumMod val="85000"/>
                    <a:lumOff val="15000"/>
                  </a:schemeClr>
                </a:solidFill>
              </a:rPr>
              <a:t>Interesting review from the Cochrane Database on "Medications for increasing milk supply in mothers expressing breastmilk for their preterm </a:t>
            </a:r>
            <a:r>
              <a:rPr lang="en-US" dirty="0" smtClean="0">
                <a:solidFill>
                  <a:schemeClr val="tx1">
                    <a:lumMod val="85000"/>
                    <a:lumOff val="15000"/>
                  </a:schemeClr>
                </a:solidFill>
              </a:rPr>
              <a:t>hospitalized </a:t>
            </a:r>
            <a:r>
              <a:rPr lang="en-US" dirty="0">
                <a:solidFill>
                  <a:schemeClr val="tx1">
                    <a:lumMod val="85000"/>
                    <a:lumOff val="15000"/>
                  </a:schemeClr>
                </a:solidFill>
              </a:rPr>
              <a:t>infants." </a:t>
            </a:r>
            <a:endParaRPr lang="en-US" dirty="0" smtClean="0">
              <a:solidFill>
                <a:schemeClr val="tx1">
                  <a:lumMod val="85000"/>
                  <a:lumOff val="15000"/>
                </a:schemeClr>
              </a:solidFill>
            </a:endParaRPr>
          </a:p>
          <a:p>
            <a:pPr marL="365760" indent="-365760" fontAlgn="auto">
              <a:spcAft>
                <a:spcPts val="0"/>
              </a:spcAft>
              <a:defRPr/>
            </a:pPr>
            <a:r>
              <a:rPr lang="en-US" dirty="0" smtClean="0">
                <a:solidFill>
                  <a:schemeClr val="tx1">
                    <a:lumMod val="85000"/>
                    <a:lumOff val="15000"/>
                  </a:schemeClr>
                </a:solidFill>
              </a:rPr>
              <a:t>Their </a:t>
            </a:r>
            <a:r>
              <a:rPr lang="en-US" dirty="0">
                <a:solidFill>
                  <a:schemeClr val="tx1">
                    <a:lumMod val="85000"/>
                    <a:lumOff val="15000"/>
                  </a:schemeClr>
                </a:solidFill>
              </a:rPr>
              <a:t>criteria for study inclusion resulted in only finding 2 adequate studies, both of which used </a:t>
            </a:r>
            <a:r>
              <a:rPr lang="en-US" dirty="0" err="1">
                <a:solidFill>
                  <a:schemeClr val="tx1">
                    <a:lumMod val="85000"/>
                    <a:lumOff val="15000"/>
                  </a:schemeClr>
                </a:solidFill>
              </a:rPr>
              <a:t>Domperidone</a:t>
            </a:r>
            <a:r>
              <a:rPr lang="en-US" dirty="0">
                <a:solidFill>
                  <a:schemeClr val="tx1">
                    <a:lumMod val="85000"/>
                    <a:lumOff val="15000"/>
                  </a:schemeClr>
                </a:solidFill>
              </a:rPr>
              <a:t> and only involved 59 mothers (so a small sample). They found that prophylaxis with medication like Reglan didn't work. But that in the 2 studies that used </a:t>
            </a:r>
            <a:r>
              <a:rPr lang="en-US" dirty="0" err="1">
                <a:solidFill>
                  <a:schemeClr val="tx1">
                    <a:lumMod val="85000"/>
                    <a:lumOff val="15000"/>
                  </a:schemeClr>
                </a:solidFill>
              </a:rPr>
              <a:t>Domperidone</a:t>
            </a:r>
            <a:r>
              <a:rPr lang="en-US" dirty="0" smtClean="0">
                <a:solidFill>
                  <a:schemeClr val="tx1">
                    <a:lumMod val="85000"/>
                    <a:lumOff val="15000"/>
                  </a:schemeClr>
                </a:solidFill>
              </a:rPr>
              <a:t>:</a:t>
            </a:r>
            <a:endParaRPr lang="en-US" dirty="0">
              <a:solidFill>
                <a:schemeClr val="tx1">
                  <a:lumMod val="85000"/>
                  <a:lumOff val="15000"/>
                </a:schemeClr>
              </a:solidFill>
            </a:endParaRPr>
          </a:p>
          <a:p>
            <a:pPr marL="777240" lvl="1" indent="-365760" fontAlgn="auto">
              <a:spcAft>
                <a:spcPts val="0"/>
              </a:spcAft>
              <a:defRPr/>
            </a:pPr>
            <a:r>
              <a:rPr lang="en-US" dirty="0">
                <a:solidFill>
                  <a:schemeClr val="tx1">
                    <a:lumMod val="85000"/>
                    <a:lumOff val="15000"/>
                  </a:schemeClr>
                </a:solidFill>
              </a:rPr>
              <a:t>"These studies showed a modest improvement in EBM volume over the following one to two weeks. No side effects to mothers or infants were noted in these studies</a:t>
            </a:r>
            <a:r>
              <a:rPr lang="en-US" dirty="0" smtClean="0">
                <a:solidFill>
                  <a:schemeClr val="tx1">
                    <a:lumMod val="85000"/>
                    <a:lumOff val="15000"/>
                  </a:schemeClr>
                </a:solidFill>
              </a:rPr>
              <a:t>.</a:t>
            </a:r>
            <a:endParaRPr lang="en-US" dirty="0">
              <a:solidFill>
                <a:schemeClr val="tx1">
                  <a:lumMod val="85000"/>
                  <a:lumOff val="15000"/>
                </a:schemeClr>
              </a:solidFill>
            </a:endParaRPr>
          </a:p>
          <a:p>
            <a:pPr marL="777240" lvl="1" indent="-365760" fontAlgn="auto">
              <a:spcAft>
                <a:spcPts val="0"/>
              </a:spcAft>
              <a:defRPr/>
            </a:pPr>
            <a:r>
              <a:rPr lang="en-US" dirty="0">
                <a:solidFill>
                  <a:schemeClr val="tx1">
                    <a:lumMod val="85000"/>
                    <a:lumOff val="15000"/>
                  </a:schemeClr>
                </a:solidFill>
              </a:rPr>
              <a:t>These medications should only be considered in mothers who have received full lactation support and are more than 14 days post</a:t>
            </a:r>
          </a:p>
          <a:p>
            <a:pPr marL="777240" lvl="1" indent="-365760" fontAlgn="auto">
              <a:spcAft>
                <a:spcPts val="0"/>
              </a:spcAft>
              <a:defRPr/>
            </a:pPr>
            <a:r>
              <a:rPr lang="en-US" dirty="0">
                <a:solidFill>
                  <a:schemeClr val="tx1">
                    <a:lumMod val="85000"/>
                    <a:lumOff val="15000"/>
                  </a:schemeClr>
                </a:solidFill>
              </a:rPr>
              <a:t>delivery but have insufﬁcient EBM for their infants’ needs</a:t>
            </a:r>
            <a:r>
              <a:rPr lang="en-US" dirty="0" smtClean="0">
                <a:solidFill>
                  <a:schemeClr val="tx1">
                    <a:lumMod val="85000"/>
                    <a:lumOff val="15000"/>
                  </a:schemeClr>
                </a:solidFill>
              </a:rPr>
              <a:t>.”</a:t>
            </a:r>
            <a:endParaRPr lang="en-US" dirty="0">
              <a:solidFill>
                <a:schemeClr val="tx1">
                  <a:lumMod val="85000"/>
                  <a:lumOff val="15000"/>
                </a:schemeClr>
              </a:solidFill>
            </a:endParaRP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Reglan and </a:t>
            </a:r>
            <a:r>
              <a:rPr lang="en-US" dirty="0" err="1" smtClean="0"/>
              <a:t>Domperidone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365760" indent="-365760" fontAlgn="auto">
              <a:spcAft>
                <a:spcPts val="0"/>
              </a:spcAft>
              <a:defRPr/>
            </a:pPr>
            <a:r>
              <a:rPr lang="en-US" dirty="0">
                <a:solidFill>
                  <a:schemeClr val="tx1">
                    <a:lumMod val="85000"/>
                    <a:lumOff val="15000"/>
                  </a:schemeClr>
                </a:solidFill>
              </a:rPr>
              <a:t>The prolactin response to suckling is very important, especially during the time of the transition to copious milk production in the first week post-partum</a:t>
            </a:r>
            <a:r>
              <a:rPr lang="en-US" dirty="0" smtClean="0">
                <a:solidFill>
                  <a:schemeClr val="tx1">
                    <a:lumMod val="85000"/>
                    <a:lumOff val="15000"/>
                  </a:schemeClr>
                </a:solidFill>
              </a:rPr>
              <a:t>.</a:t>
            </a:r>
          </a:p>
          <a:p>
            <a:pPr marL="365760" indent="-365760" fontAlgn="auto">
              <a:spcAft>
                <a:spcPts val="0"/>
              </a:spcAft>
              <a:defRPr/>
            </a:pPr>
            <a:r>
              <a:rPr lang="en-US" dirty="0" smtClean="0">
                <a:solidFill>
                  <a:schemeClr val="tx1">
                    <a:lumMod val="85000"/>
                    <a:lumOff val="15000"/>
                  </a:schemeClr>
                </a:solidFill>
              </a:rPr>
              <a:t> </a:t>
            </a:r>
            <a:r>
              <a:rPr lang="en-US" dirty="0">
                <a:solidFill>
                  <a:schemeClr val="tx1">
                    <a:lumMod val="85000"/>
                    <a:lumOff val="15000"/>
                  </a:schemeClr>
                </a:solidFill>
              </a:rPr>
              <a:t>Overweight and obese women (BMI&gt;26) had a lower prolactin response to suckling during this critical time for milk production. </a:t>
            </a:r>
          </a:p>
          <a:p>
            <a:pPr marL="365760" indent="-365760" fontAlgn="auto">
              <a:spcAft>
                <a:spcPts val="0"/>
              </a:spcAft>
              <a:defRPr/>
            </a:pPr>
            <a:r>
              <a:rPr lang="en-US" dirty="0" smtClean="0">
                <a:solidFill>
                  <a:schemeClr val="tx1">
                    <a:lumMod val="85000"/>
                    <a:lumOff val="15000"/>
                  </a:schemeClr>
                </a:solidFill>
              </a:rPr>
              <a:t>Many </a:t>
            </a:r>
            <a:r>
              <a:rPr lang="en-US" dirty="0">
                <a:solidFill>
                  <a:schemeClr val="tx1">
                    <a:lumMod val="85000"/>
                    <a:lumOff val="15000"/>
                  </a:schemeClr>
                </a:solidFill>
              </a:rPr>
              <a:t>overweight/obese women stop breastfeeding early, during this time of transition to more milk production -likely due to this low prolactin response to suckling and lack of increasing milk supply in those early days. </a:t>
            </a:r>
            <a:endParaRPr lang="en-US" dirty="0" smtClean="0">
              <a:solidFill>
                <a:schemeClr val="tx1">
                  <a:lumMod val="85000"/>
                  <a:lumOff val="15000"/>
                </a:schemeClr>
              </a:solidFill>
            </a:endParaRPr>
          </a:p>
          <a:p>
            <a:pPr marL="365760" indent="-365760" fontAlgn="auto">
              <a:spcAft>
                <a:spcPts val="0"/>
              </a:spcAft>
              <a:defRPr/>
            </a:pPr>
            <a:r>
              <a:rPr lang="en-US" dirty="0" smtClean="0">
                <a:solidFill>
                  <a:schemeClr val="tx1">
                    <a:lumMod val="85000"/>
                    <a:lumOff val="15000"/>
                  </a:schemeClr>
                </a:solidFill>
              </a:rPr>
              <a:t>Lactation </a:t>
            </a:r>
            <a:r>
              <a:rPr lang="en-US" dirty="0">
                <a:solidFill>
                  <a:schemeClr val="tx1">
                    <a:lumMod val="85000"/>
                    <a:lumOff val="15000"/>
                  </a:schemeClr>
                </a:solidFill>
              </a:rPr>
              <a:t>support is critical for these moms and babies because after day 7, the response to prolactin is the same as non-obese women. </a:t>
            </a:r>
          </a:p>
        </p:txBody>
      </p:sp>
      <p:sp>
        <p:nvSpPr>
          <p:cNvPr id="48130" name="Title 1"/>
          <p:cNvSpPr>
            <a:spLocks noGrp="1"/>
          </p:cNvSpPr>
          <p:nvPr>
            <p:ph type="title"/>
          </p:nvPr>
        </p:nvSpPr>
        <p:spPr/>
        <p:txBody>
          <a:bodyPr/>
          <a:lstStyle/>
          <a:p>
            <a:r>
              <a:rPr lang="en-US" smtClean="0"/>
              <a:t>Prolactin and Obesity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457200" y="1935163"/>
            <a:ext cx="8229600" cy="3017837"/>
          </a:xfrm>
        </p:spPr>
        <p:txBody>
          <a:bodyPr/>
          <a:lstStyle/>
          <a:p>
            <a:r>
              <a:rPr lang="en-US" smtClean="0"/>
              <a:t>Love hormone</a:t>
            </a:r>
          </a:p>
          <a:p>
            <a:r>
              <a:rPr lang="en-US" smtClean="0"/>
              <a:t>Sexual intercourse, Childbirth and Lactation</a:t>
            </a:r>
          </a:p>
          <a:p>
            <a:r>
              <a:rPr lang="en-US" smtClean="0"/>
              <a:t>Can be inhibited by adrenaline</a:t>
            </a:r>
          </a:p>
          <a:p>
            <a:pPr lvl="1"/>
            <a:r>
              <a:rPr lang="en-US" smtClean="0"/>
              <a:t>Stop labor until safer surroundings are found</a:t>
            </a:r>
          </a:p>
          <a:p>
            <a:pPr lvl="1"/>
            <a:r>
              <a:rPr lang="en-US" smtClean="0"/>
              <a:t>Inhibit MER until the pair can safely feed</a:t>
            </a:r>
          </a:p>
          <a:p>
            <a:pPr lvl="1"/>
            <a:endParaRPr lang="en-US" smtClean="0"/>
          </a:p>
          <a:p>
            <a:pPr lvl="1"/>
            <a:endParaRPr lang="en-US" smtClean="0"/>
          </a:p>
        </p:txBody>
      </p:sp>
      <p:sp>
        <p:nvSpPr>
          <p:cNvPr id="49154" name="Title 1"/>
          <p:cNvSpPr>
            <a:spLocks noGrp="1"/>
          </p:cNvSpPr>
          <p:nvPr>
            <p:ph type="title"/>
          </p:nvPr>
        </p:nvSpPr>
        <p:spPr/>
        <p:txBody>
          <a:bodyPr/>
          <a:lstStyle/>
          <a:p>
            <a:r>
              <a:rPr lang="en-US" smtClean="0"/>
              <a:t>Oxytocin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p:txBody>
          <a:bodyPr/>
          <a:lstStyle/>
          <a:p>
            <a:r>
              <a:rPr lang="en-US" smtClean="0"/>
              <a:t>Oxytocin can be released under many circumstances</a:t>
            </a:r>
          </a:p>
          <a:p>
            <a:r>
              <a:rPr lang="en-US" smtClean="0"/>
              <a:t>Prolactin however is only released by stimulation of the breast.  </a:t>
            </a:r>
          </a:p>
          <a:p>
            <a:r>
              <a:rPr lang="en-US" smtClean="0"/>
              <a:t>The 4th intercostal nerve is responsible for taking the information about suckling to the brain.</a:t>
            </a:r>
          </a:p>
        </p:txBody>
      </p:sp>
      <p:sp>
        <p:nvSpPr>
          <p:cNvPr id="50178" name="Title 1"/>
          <p:cNvSpPr>
            <a:spLocks noGrp="1"/>
          </p:cNvSpPr>
          <p:nvPr>
            <p:ph type="title"/>
          </p:nvPr>
        </p:nvSpPr>
        <p:spPr/>
        <p:txBody>
          <a:bodyPr/>
          <a:lstStyle/>
          <a:p>
            <a:r>
              <a:rPr lang="en-US" smtClean="0"/>
              <a:t>Oxytocin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p:txBody>
          <a:bodyPr/>
          <a:lstStyle/>
          <a:p>
            <a:r>
              <a:rPr lang="en-US" smtClean="0"/>
              <a:t>So low milk supply issues here could come from insulin issues (again)</a:t>
            </a:r>
          </a:p>
          <a:p>
            <a:r>
              <a:rPr lang="en-US" smtClean="0"/>
              <a:t>Disorders of regulation of cortisol, thyroid hormones, parathyroid hormones and growth hormone.</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Problems with regulation and production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p:txBody>
          <a:bodyPr/>
          <a:lstStyle/>
          <a:p>
            <a:r>
              <a:rPr lang="en-US" smtClean="0"/>
              <a:t>Fourth intercostal nerve damage:</a:t>
            </a:r>
          </a:p>
          <a:p>
            <a:pPr lvl="1"/>
            <a:r>
              <a:rPr lang="en-US" smtClean="0"/>
              <a:t>Previous trauma (car accidents, biopsies…) </a:t>
            </a:r>
          </a:p>
          <a:p>
            <a:pPr lvl="1"/>
            <a:r>
              <a:rPr lang="en-US" smtClean="0"/>
              <a:t>other breast/thoracic surgery </a:t>
            </a:r>
          </a:p>
          <a:p>
            <a:r>
              <a:rPr lang="en-US" smtClean="0"/>
              <a:t>Breast reduction surgery</a:t>
            </a:r>
          </a:p>
          <a:p>
            <a:pPr lvl="1"/>
            <a:r>
              <a:rPr lang="en-US" smtClean="0"/>
              <a:t>Removes the nipple entirely </a:t>
            </a:r>
          </a:p>
          <a:p>
            <a:pPr lvl="1"/>
            <a:r>
              <a:rPr lang="en-US" smtClean="0"/>
              <a:t>If the mother has areolar sensation, we have a chance of achieving a milk supply, maybe not a full one </a:t>
            </a:r>
          </a:p>
          <a:p>
            <a:pPr lvl="1"/>
            <a:r>
              <a:rPr lang="en-US" smtClean="0"/>
              <a:t>Setting realistic expectations</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Problems with regulation and production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1447800" y="685800"/>
            <a:ext cx="6096000" cy="4876800"/>
          </a:xfrm>
          <a:prstGeom prst="rect">
            <a:avLst/>
          </a:prstGeom>
          <a:noFill/>
          <a:ln w="9525">
            <a:noFill/>
            <a:miter lim="800000"/>
            <a:headEnd/>
            <a:tailEnd/>
          </a:ln>
        </p:spPr>
      </p:pic>
      <p:sp>
        <p:nvSpPr>
          <p:cNvPr id="16386" name="Rectangle 3"/>
          <p:cNvSpPr>
            <a:spLocks noChangeArrowheads="1"/>
          </p:cNvSpPr>
          <p:nvPr/>
        </p:nvSpPr>
        <p:spPr bwMode="auto">
          <a:xfrm>
            <a:off x="304800" y="6302375"/>
            <a:ext cx="8534400" cy="584200"/>
          </a:xfrm>
          <a:prstGeom prst="rect">
            <a:avLst/>
          </a:prstGeom>
          <a:noFill/>
          <a:ln w="9525">
            <a:noFill/>
            <a:miter lim="800000"/>
            <a:headEnd/>
            <a:tailEnd/>
          </a:ln>
        </p:spPr>
        <p:txBody>
          <a:bodyPr>
            <a:spAutoFit/>
          </a:bodyPr>
          <a:lstStyle/>
          <a:p>
            <a:r>
              <a:rPr lang="en-US" sz="1400">
                <a:latin typeface="Book Antiqua" pitchFamily="18" charset="0"/>
              </a:rPr>
              <a:t>J Hum Lact 1999 15: 339 Vicki Bodley and Diane Powers Progesterone Treatment for Luteal Phase Defect</a:t>
            </a:r>
          </a:p>
          <a:p>
            <a:endParaRPr lang="en-US">
              <a:latin typeface="Book Antiqu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365760" indent="-365760" fontAlgn="auto">
              <a:spcAft>
                <a:spcPts val="0"/>
              </a:spcAft>
              <a:defRPr/>
            </a:pPr>
            <a:r>
              <a:rPr lang="en-US" dirty="0" smtClean="0">
                <a:solidFill>
                  <a:schemeClr val="tx1">
                    <a:lumMod val="85000"/>
                    <a:lumOff val="15000"/>
                  </a:schemeClr>
                </a:solidFill>
              </a:rPr>
              <a:t>Dopamine- agonists</a:t>
            </a:r>
          </a:p>
          <a:p>
            <a:pPr marL="777240" lvl="1" indent="-365760" fontAlgn="auto">
              <a:spcAft>
                <a:spcPts val="0"/>
              </a:spcAft>
              <a:defRPr/>
            </a:pPr>
            <a:r>
              <a:rPr lang="en-US" dirty="0" smtClean="0">
                <a:solidFill>
                  <a:schemeClr val="tx1">
                    <a:lumMod val="85000"/>
                    <a:lumOff val="15000"/>
                  </a:schemeClr>
                </a:solidFill>
              </a:rPr>
              <a:t>ADHD meds</a:t>
            </a:r>
          </a:p>
          <a:p>
            <a:pPr marL="777240" lvl="1" indent="-365760" fontAlgn="auto">
              <a:spcAft>
                <a:spcPts val="0"/>
              </a:spcAft>
              <a:defRPr/>
            </a:pPr>
            <a:r>
              <a:rPr lang="en-US" dirty="0" err="1" smtClean="0">
                <a:solidFill>
                  <a:schemeClr val="tx1">
                    <a:lumMod val="85000"/>
                    <a:lumOff val="15000"/>
                  </a:schemeClr>
                </a:solidFill>
              </a:rPr>
              <a:t>Wellbutrin</a:t>
            </a:r>
            <a:r>
              <a:rPr lang="en-US" dirty="0" smtClean="0">
                <a:solidFill>
                  <a:schemeClr val="tx1">
                    <a:lumMod val="85000"/>
                    <a:lumOff val="15000"/>
                  </a:schemeClr>
                </a:solidFill>
              </a:rPr>
              <a:t> </a:t>
            </a:r>
          </a:p>
          <a:p>
            <a:pPr marL="777240" lvl="1" indent="-365760" fontAlgn="auto">
              <a:spcAft>
                <a:spcPts val="0"/>
              </a:spcAft>
              <a:defRPr/>
            </a:pPr>
            <a:r>
              <a:rPr lang="en-US" dirty="0" smtClean="0">
                <a:solidFill>
                  <a:schemeClr val="tx1">
                    <a:lumMod val="85000"/>
                    <a:lumOff val="15000"/>
                  </a:schemeClr>
                </a:solidFill>
              </a:rPr>
              <a:t>Cause some decrease in supply because they increase dopamine, and therefore may decrease prolactin.</a:t>
            </a:r>
          </a:p>
          <a:p>
            <a:pPr marL="0" indent="0" fontAlgn="auto">
              <a:spcAft>
                <a:spcPts val="0"/>
              </a:spcAft>
              <a:buFont typeface="Wingdings" pitchFamily="2" charset="2"/>
              <a:buNone/>
              <a:defRPr/>
            </a:pPr>
            <a:endParaRPr lang="en-US" dirty="0">
              <a:solidFill>
                <a:schemeClr val="tx1">
                  <a:lumMod val="85000"/>
                  <a:lumOff val="15000"/>
                </a:schemeClr>
              </a:solidFill>
            </a:endParaRP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Problems with regulation and production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p:txBody>
          <a:bodyPr/>
          <a:lstStyle/>
          <a:p>
            <a:r>
              <a:rPr lang="en-US" smtClean="0"/>
              <a:t>Continue to treat the underlying illness</a:t>
            </a:r>
          </a:p>
          <a:p>
            <a:r>
              <a:rPr lang="en-US" smtClean="0"/>
              <a:t>If starting a new anti-depressant, Wellbutrin is not a good choice.</a:t>
            </a:r>
          </a:p>
          <a:p>
            <a:r>
              <a:rPr lang="en-US" smtClean="0"/>
              <a:t>If the mother has had good results with Wellbutrin, no need to switch the medication</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Problems with regulation and production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r>
              <a:rPr lang="en-US" smtClean="0"/>
              <a:t>Oxytocin suppression</a:t>
            </a:r>
          </a:p>
          <a:p>
            <a:r>
              <a:rPr lang="en-US" smtClean="0"/>
              <a:t>Tigers</a:t>
            </a:r>
          </a:p>
          <a:p>
            <a:pPr lvl="1"/>
            <a:r>
              <a:rPr lang="en-US" smtClean="0"/>
              <a:t>Define “tiger” however you’d like, but stress of any sort can inhibit the milk ejection reflex.</a:t>
            </a:r>
          </a:p>
          <a:p>
            <a:r>
              <a:rPr lang="en-US" smtClean="0"/>
              <a:t> Alcohol </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Problems with regulation and production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690563" y="1204913"/>
            <a:ext cx="7754937" cy="1911350"/>
          </a:xfrm>
        </p:spPr>
        <p:txBody>
          <a:bodyPr/>
          <a:lstStyle/>
          <a:p>
            <a:r>
              <a:rPr lang="en-US" smtClean="0"/>
              <a:t>First Several days</a:t>
            </a:r>
          </a:p>
        </p:txBody>
      </p:sp>
      <p:sp>
        <p:nvSpPr>
          <p:cNvPr id="56322" name="Text Placeholder 4"/>
          <p:cNvSpPr>
            <a:spLocks noGrp="1"/>
          </p:cNvSpPr>
          <p:nvPr>
            <p:ph type="body" idx="1"/>
          </p:nvPr>
        </p:nvSpPr>
        <p:spPr>
          <a:xfrm>
            <a:off x="698500" y="3767138"/>
            <a:ext cx="7735888" cy="1500187"/>
          </a:xfrm>
        </p:spPr>
        <p:txBody>
          <a:bodyPr/>
          <a:lstStyle/>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rtlCol="0">
            <a:normAutofit fontScale="85000" lnSpcReduction="20000"/>
          </a:bodyPr>
          <a:lstStyle/>
          <a:p>
            <a:pPr marL="365760" indent="-365760" fontAlgn="auto">
              <a:spcAft>
                <a:spcPts val="0"/>
              </a:spcAft>
              <a:defRPr/>
            </a:pPr>
            <a:r>
              <a:rPr lang="en-US" dirty="0" smtClean="0">
                <a:solidFill>
                  <a:schemeClr val="tx1">
                    <a:lumMod val="85000"/>
                    <a:lumOff val="15000"/>
                  </a:schemeClr>
                </a:solidFill>
              </a:rPr>
              <a:t>The placenta comes out and with it progesterone levels drop way down.  </a:t>
            </a:r>
          </a:p>
          <a:p>
            <a:pPr marL="365760" indent="-365760" fontAlgn="auto">
              <a:spcAft>
                <a:spcPts val="0"/>
              </a:spcAft>
              <a:defRPr/>
            </a:pPr>
            <a:r>
              <a:rPr lang="en-US" dirty="0" smtClean="0">
                <a:solidFill>
                  <a:schemeClr val="tx1">
                    <a:lumMod val="85000"/>
                    <a:lumOff val="15000"/>
                  </a:schemeClr>
                </a:solidFill>
              </a:rPr>
              <a:t>With progesterone gone, milk synthesis increases.  </a:t>
            </a:r>
          </a:p>
          <a:p>
            <a:pPr marL="365760" indent="-365760" fontAlgn="auto">
              <a:spcAft>
                <a:spcPts val="0"/>
              </a:spcAft>
              <a:defRPr/>
            </a:pPr>
            <a:r>
              <a:rPr lang="en-US" dirty="0" smtClean="0">
                <a:solidFill>
                  <a:schemeClr val="tx1">
                    <a:lumMod val="85000"/>
                    <a:lumOff val="15000"/>
                  </a:schemeClr>
                </a:solidFill>
              </a:rPr>
              <a:t>Then we need insulin, prolactin and cortisol to continue production.  </a:t>
            </a:r>
          </a:p>
          <a:p>
            <a:pPr marL="365760" indent="-365760" fontAlgn="auto">
              <a:spcAft>
                <a:spcPts val="0"/>
              </a:spcAft>
              <a:defRPr/>
            </a:pPr>
            <a:r>
              <a:rPr lang="en-US" dirty="0" smtClean="0">
                <a:solidFill>
                  <a:schemeClr val="tx1">
                    <a:lumMod val="85000"/>
                    <a:lumOff val="15000"/>
                  </a:schemeClr>
                </a:solidFill>
              </a:rPr>
              <a:t>So, the milk secretion in the first few days is an endocrine process, not "demand and supply” until the 3rd or 4th day, when milk supply drops if the milk is not removed from the breast.  </a:t>
            </a:r>
          </a:p>
          <a:p>
            <a:pPr marL="365760" indent="-365760" fontAlgn="auto">
              <a:spcAft>
                <a:spcPts val="0"/>
              </a:spcAft>
              <a:defRPr/>
            </a:pPr>
            <a:r>
              <a:rPr lang="en-US" dirty="0" smtClean="0">
                <a:solidFill>
                  <a:schemeClr val="tx1">
                    <a:lumMod val="85000"/>
                    <a:lumOff val="15000"/>
                  </a:schemeClr>
                </a:solidFill>
              </a:rPr>
              <a:t>The baby still needs to nurse frequently and with a correct latch, get skin-to-skin and all those good things, but </a:t>
            </a:r>
          </a:p>
          <a:p>
            <a:pPr marL="365760" indent="-365760" fontAlgn="auto">
              <a:spcAft>
                <a:spcPts val="0"/>
              </a:spcAft>
              <a:defRPr/>
            </a:pPr>
            <a:r>
              <a:rPr lang="en-US" dirty="0">
                <a:solidFill>
                  <a:schemeClr val="tx1">
                    <a:lumMod val="85000"/>
                    <a:lumOff val="15000"/>
                  </a:schemeClr>
                </a:solidFill>
              </a:rPr>
              <a:t>P</a:t>
            </a:r>
            <a:r>
              <a:rPr lang="en-US" dirty="0" smtClean="0">
                <a:solidFill>
                  <a:schemeClr val="tx1">
                    <a:lumMod val="85000"/>
                    <a:lumOff val="15000"/>
                  </a:schemeClr>
                </a:solidFill>
              </a:rPr>
              <a:t>rocess here is endocrine, so it’s very, very unusual for a mother to have “nothing.”  </a:t>
            </a:r>
          </a:p>
          <a:p>
            <a:pPr marL="365760" indent="-365760" fontAlgn="auto">
              <a:spcAft>
                <a:spcPts val="0"/>
              </a:spcAft>
              <a:defRPr/>
            </a:pPr>
            <a:r>
              <a:rPr lang="en-US" dirty="0" smtClean="0">
                <a:solidFill>
                  <a:schemeClr val="tx1">
                    <a:lumMod val="85000"/>
                    <a:lumOff val="15000"/>
                  </a:schemeClr>
                </a:solidFill>
              </a:rPr>
              <a:t>Colostrum can be secreted without the baby’s help.</a:t>
            </a:r>
          </a:p>
          <a:p>
            <a:pPr marL="0" indent="0" fontAlgn="auto">
              <a:spcAft>
                <a:spcPts val="0"/>
              </a:spcAft>
              <a:buFont typeface="Wingdings" pitchFamily="2" charset="2"/>
              <a:buNone/>
              <a:defRPr/>
            </a:pPr>
            <a:endParaRPr lang="en-US" dirty="0">
              <a:solidFill>
                <a:schemeClr val="tx1">
                  <a:lumMod val="85000"/>
                  <a:lumOff val="15000"/>
                </a:schemeClr>
              </a:solidFill>
            </a:endParaRPr>
          </a:p>
        </p:txBody>
      </p:sp>
      <p:sp>
        <p:nvSpPr>
          <p:cNvPr id="57346" name="Title 3"/>
          <p:cNvSpPr>
            <a:spLocks noGrp="1"/>
          </p:cNvSpPr>
          <p:nvPr>
            <p:ph type="title"/>
          </p:nvPr>
        </p:nvSpPr>
        <p:spPr/>
        <p:txBody>
          <a:bodyPr/>
          <a:lstStyle/>
          <a:p>
            <a:r>
              <a:rPr lang="en-US" smtClean="0"/>
              <a:t>First hours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lactogenesisgraph"/>
          <p:cNvPicPr>
            <a:picLocks noChangeAspect="1" noChangeArrowheads="1"/>
          </p:cNvPicPr>
          <p:nvPr/>
        </p:nvPicPr>
        <p:blipFill>
          <a:blip r:embed="rId2"/>
          <a:srcRect/>
          <a:stretch>
            <a:fillRect/>
          </a:stretch>
        </p:blipFill>
        <p:spPr bwMode="auto">
          <a:xfrm>
            <a:off x="304800" y="1447800"/>
            <a:ext cx="8229600" cy="364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marL="365760" indent="-365760" fontAlgn="auto">
              <a:spcAft>
                <a:spcPts val="0"/>
              </a:spcAft>
              <a:defRPr/>
            </a:pPr>
            <a:r>
              <a:rPr lang="en-US" dirty="0" smtClean="0">
                <a:solidFill>
                  <a:schemeClr val="tx1">
                    <a:lumMod val="85000"/>
                    <a:lumOff val="15000"/>
                  </a:schemeClr>
                </a:solidFill>
              </a:rPr>
              <a:t>Poor supply</a:t>
            </a:r>
          </a:p>
          <a:p>
            <a:pPr marL="777240" lvl="1" indent="-365760" fontAlgn="auto">
              <a:spcAft>
                <a:spcPts val="0"/>
              </a:spcAft>
              <a:defRPr/>
            </a:pPr>
            <a:r>
              <a:rPr lang="en-US" dirty="0">
                <a:solidFill>
                  <a:schemeClr val="tx1">
                    <a:lumMod val="85000"/>
                    <a:lumOff val="15000"/>
                  </a:schemeClr>
                </a:solidFill>
              </a:rPr>
              <a:t>R</a:t>
            </a:r>
            <a:r>
              <a:rPr lang="en-US" dirty="0" smtClean="0">
                <a:solidFill>
                  <a:schemeClr val="tx1">
                    <a:lumMod val="85000"/>
                    <a:lumOff val="15000"/>
                  </a:schemeClr>
                </a:solidFill>
              </a:rPr>
              <a:t>etained placental fragments. </a:t>
            </a:r>
          </a:p>
          <a:p>
            <a:pPr marL="777240" lvl="1" indent="-365760" fontAlgn="auto">
              <a:spcAft>
                <a:spcPts val="0"/>
              </a:spcAft>
              <a:defRPr/>
            </a:pPr>
            <a:r>
              <a:rPr lang="en-US" dirty="0" err="1" smtClean="0">
                <a:solidFill>
                  <a:schemeClr val="tx1">
                    <a:lumMod val="85000"/>
                    <a:lumOff val="15000"/>
                  </a:schemeClr>
                </a:solidFill>
              </a:rPr>
              <a:t>Depo-provera</a:t>
            </a:r>
            <a:r>
              <a:rPr lang="en-US" dirty="0" smtClean="0">
                <a:solidFill>
                  <a:schemeClr val="tx1">
                    <a:lumMod val="85000"/>
                    <a:lumOff val="15000"/>
                  </a:schemeClr>
                </a:solidFill>
              </a:rPr>
              <a:t> as a contraceptive. </a:t>
            </a:r>
          </a:p>
          <a:p>
            <a:pPr marL="777240" lvl="1" indent="-365760" fontAlgn="auto">
              <a:spcAft>
                <a:spcPts val="0"/>
              </a:spcAft>
              <a:defRPr/>
            </a:pPr>
            <a:r>
              <a:rPr lang="en-US" dirty="0" smtClean="0">
                <a:solidFill>
                  <a:schemeClr val="tx1">
                    <a:lumMod val="85000"/>
                    <a:lumOff val="15000"/>
                  </a:schemeClr>
                </a:solidFill>
              </a:rPr>
              <a:t>Poor insulin regulation </a:t>
            </a:r>
          </a:p>
          <a:p>
            <a:pPr lvl="2" indent="-365760" fontAlgn="auto">
              <a:spcAft>
                <a:spcPts val="0"/>
              </a:spcAft>
              <a:defRPr/>
            </a:pPr>
            <a:r>
              <a:rPr lang="en-US" dirty="0" smtClean="0">
                <a:solidFill>
                  <a:schemeClr val="tx1">
                    <a:lumMod val="85000"/>
                    <a:lumOff val="15000"/>
                  </a:schemeClr>
                </a:solidFill>
              </a:rPr>
              <a:t>insulin dependent or gestational diabetes </a:t>
            </a:r>
            <a:r>
              <a:rPr lang="en-US" dirty="0">
                <a:solidFill>
                  <a:schemeClr val="tx1">
                    <a:lumMod val="85000"/>
                    <a:lumOff val="15000"/>
                  </a:schemeClr>
                </a:solidFill>
              </a:rPr>
              <a:t>,</a:t>
            </a:r>
            <a:r>
              <a:rPr lang="en-US" dirty="0" smtClean="0">
                <a:solidFill>
                  <a:schemeClr val="tx1">
                    <a:lumMod val="85000"/>
                    <a:lumOff val="15000"/>
                  </a:schemeClr>
                </a:solidFill>
              </a:rPr>
              <a:t>PCOS</a:t>
            </a:r>
          </a:p>
          <a:p>
            <a:pPr lvl="2" indent="-365760" fontAlgn="auto">
              <a:spcAft>
                <a:spcPts val="0"/>
              </a:spcAft>
              <a:defRPr/>
            </a:pPr>
            <a:r>
              <a:rPr lang="en-US" dirty="0" smtClean="0">
                <a:solidFill>
                  <a:schemeClr val="tx1">
                    <a:lumMod val="85000"/>
                    <a:lumOff val="15000"/>
                  </a:schemeClr>
                </a:solidFill>
              </a:rPr>
              <a:t>delay in the transition to a larger milk supply. </a:t>
            </a:r>
          </a:p>
          <a:p>
            <a:pPr marL="777240" lvl="1" indent="-365760" fontAlgn="auto">
              <a:spcAft>
                <a:spcPts val="0"/>
              </a:spcAft>
              <a:defRPr/>
            </a:pPr>
            <a:r>
              <a:rPr lang="en-US" dirty="0" smtClean="0">
                <a:solidFill>
                  <a:schemeClr val="tx1">
                    <a:lumMod val="85000"/>
                    <a:lumOff val="15000"/>
                  </a:schemeClr>
                </a:solidFill>
              </a:rPr>
              <a:t>C-sections may cause a delay in transitioning to a larger milk supply. </a:t>
            </a:r>
          </a:p>
          <a:p>
            <a:pPr marL="777240" lvl="1" indent="-365760" fontAlgn="auto">
              <a:spcAft>
                <a:spcPts val="0"/>
              </a:spcAft>
              <a:defRPr/>
            </a:pPr>
            <a:r>
              <a:rPr lang="en-US" dirty="0" smtClean="0">
                <a:solidFill>
                  <a:schemeClr val="tx1">
                    <a:lumMod val="85000"/>
                    <a:lumOff val="15000"/>
                  </a:schemeClr>
                </a:solidFill>
              </a:rPr>
              <a:t>Post-partum heavy bleeding falls into this section as well.</a:t>
            </a:r>
          </a:p>
          <a:p>
            <a:pPr marL="777240" lvl="1" indent="-365760" fontAlgn="auto">
              <a:spcAft>
                <a:spcPts val="0"/>
              </a:spcAft>
              <a:defRPr/>
            </a:pPr>
            <a:r>
              <a:rPr lang="en-US" dirty="0" smtClean="0">
                <a:solidFill>
                  <a:schemeClr val="tx1">
                    <a:lumMod val="85000"/>
                    <a:lumOff val="15000"/>
                  </a:schemeClr>
                </a:solidFill>
              </a:rPr>
              <a:t>Confidence rotting</a:t>
            </a:r>
          </a:p>
          <a:p>
            <a:pPr marL="777240" lvl="1" indent="-365760" fontAlgn="auto">
              <a:spcAft>
                <a:spcPts val="0"/>
              </a:spcAft>
              <a:defRPr/>
            </a:pPr>
            <a:r>
              <a:rPr lang="en-US" dirty="0" smtClean="0">
                <a:solidFill>
                  <a:schemeClr val="tx1">
                    <a:lumMod val="85000"/>
                    <a:lumOff val="15000"/>
                  </a:schemeClr>
                </a:solidFill>
              </a:rPr>
              <a:t>Not understanding normal newborn behavior</a:t>
            </a:r>
            <a:endParaRPr lang="en-US" dirty="0">
              <a:solidFill>
                <a:schemeClr val="tx1">
                  <a:lumMod val="85000"/>
                  <a:lumOff val="15000"/>
                </a:schemeClr>
              </a:solidFill>
            </a:endParaRPr>
          </a:p>
        </p:txBody>
      </p:sp>
      <p:sp>
        <p:nvSpPr>
          <p:cNvPr id="59394" name="Title 1"/>
          <p:cNvSpPr>
            <a:spLocks noGrp="1"/>
          </p:cNvSpPr>
          <p:nvPr>
            <p:ph type="title"/>
          </p:nvPr>
        </p:nvSpPr>
        <p:spPr/>
        <p:txBody>
          <a:bodyPr/>
          <a:lstStyle/>
          <a:p>
            <a:r>
              <a:rPr lang="en-US" smtClean="0"/>
              <a:t>Timing- First Few Days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p:txBody>
          <a:bodyPr/>
          <a:lstStyle/>
          <a:p>
            <a:r>
              <a:rPr lang="en-US" smtClean="0"/>
              <a:t>Problem solving</a:t>
            </a:r>
          </a:p>
          <a:p>
            <a:pPr lvl="1"/>
            <a:r>
              <a:rPr lang="en-US" smtClean="0"/>
              <a:t>Depo: </a:t>
            </a:r>
          </a:p>
          <a:p>
            <a:pPr lvl="2"/>
            <a:r>
              <a:rPr lang="en-US" smtClean="0"/>
              <a:t>We have no idea who will have a drop in supply because of that Depo injection. </a:t>
            </a:r>
          </a:p>
          <a:p>
            <a:pPr lvl="2"/>
            <a:r>
              <a:rPr lang="en-US" smtClean="0"/>
              <a:t>Suggest progestin only pill that you can stop if it drops supply. </a:t>
            </a:r>
          </a:p>
          <a:p>
            <a:pPr lvl="1"/>
            <a:r>
              <a:rPr lang="en-US" smtClean="0"/>
              <a:t> Insulin</a:t>
            </a:r>
          </a:p>
          <a:p>
            <a:pPr lvl="2"/>
            <a:r>
              <a:rPr lang="en-US" smtClean="0"/>
              <a:t>Continue metformin</a:t>
            </a:r>
          </a:p>
        </p:txBody>
      </p:sp>
      <p:sp>
        <p:nvSpPr>
          <p:cNvPr id="60418" name="Title 1"/>
          <p:cNvSpPr>
            <a:spLocks noGrp="1"/>
          </p:cNvSpPr>
          <p:nvPr>
            <p:ph type="title"/>
          </p:nvPr>
        </p:nvSpPr>
        <p:spPr/>
        <p:txBody>
          <a:bodyPr/>
          <a:lstStyle/>
          <a:p>
            <a:r>
              <a:rPr lang="en-US" smtClean="0"/>
              <a:t>First Few Days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a:xfrm>
            <a:off x="690563" y="1204913"/>
            <a:ext cx="7754937" cy="1911350"/>
          </a:xfrm>
        </p:spPr>
        <p:txBody>
          <a:bodyPr/>
          <a:lstStyle/>
          <a:p>
            <a:r>
              <a:rPr lang="en-US" smtClean="0"/>
              <a:t>After the first few days</a:t>
            </a:r>
          </a:p>
        </p:txBody>
      </p:sp>
      <p:sp>
        <p:nvSpPr>
          <p:cNvPr id="61442" name="Text Placeholder 4"/>
          <p:cNvSpPr>
            <a:spLocks noGrp="1"/>
          </p:cNvSpPr>
          <p:nvPr>
            <p:ph type="body" idx="1"/>
          </p:nvPr>
        </p:nvSpPr>
        <p:spPr>
          <a:xfrm>
            <a:off x="698500" y="3767138"/>
            <a:ext cx="7735888" cy="1500187"/>
          </a:xfrm>
        </p:spPr>
        <p:txBody>
          <a:bodyPr/>
          <a:lstStyle/>
          <a:p>
            <a:r>
              <a:rPr lang="en-US" smtClean="0"/>
              <a:t>How’s the latch?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p:txBody>
          <a:bodyPr/>
          <a:lstStyle/>
          <a:p>
            <a:r>
              <a:rPr lang="en-US" smtClean="0"/>
              <a:t>Now we have demand and supply.  </a:t>
            </a:r>
          </a:p>
          <a:p>
            <a:r>
              <a:rPr lang="en-US" smtClean="0"/>
              <a:t>We need a good latch.  </a:t>
            </a:r>
          </a:p>
          <a:p>
            <a:r>
              <a:rPr lang="en-US" smtClean="0"/>
              <a:t>The more milk out, the more you get </a:t>
            </a:r>
          </a:p>
        </p:txBody>
      </p:sp>
      <p:sp>
        <p:nvSpPr>
          <p:cNvPr id="62466" name="Title 1"/>
          <p:cNvSpPr>
            <a:spLocks noGrp="1"/>
          </p:cNvSpPr>
          <p:nvPr>
            <p:ph type="title"/>
          </p:nvPr>
        </p:nvSpPr>
        <p:spPr/>
        <p:txBody>
          <a:bodyPr/>
          <a:lstStyle/>
          <a:p>
            <a:r>
              <a:rPr lang="en-US" smtClean="0"/>
              <a:t>After the First Few Days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690563" y="1204913"/>
            <a:ext cx="7754937" cy="1911350"/>
          </a:xfrm>
        </p:spPr>
        <p:txBody>
          <a:bodyPr/>
          <a:lstStyle/>
          <a:p>
            <a:r>
              <a:rPr lang="en-US" smtClean="0"/>
              <a:t>Breast Development</a:t>
            </a:r>
          </a:p>
        </p:txBody>
      </p:sp>
      <p:sp>
        <p:nvSpPr>
          <p:cNvPr id="17410" name="Text Placeholder 4"/>
          <p:cNvSpPr>
            <a:spLocks noGrp="1"/>
          </p:cNvSpPr>
          <p:nvPr>
            <p:ph type="body" idx="1"/>
          </p:nvPr>
        </p:nvSpPr>
        <p:spPr>
          <a:xfrm>
            <a:off x="698500" y="3767138"/>
            <a:ext cx="7735888" cy="1500187"/>
          </a:xfrm>
        </p:spPr>
        <p:txBody>
          <a:bodyPr/>
          <a:lstStyle/>
          <a:p>
            <a:r>
              <a:rPr lang="en-US" smtClean="0"/>
              <a:t>Did you experience breast growth during pregnancy?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1524000" y="935038"/>
            <a:ext cx="6172200" cy="5049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tongue tie"/>
          <p:cNvPicPr>
            <a:picLocks noChangeAspect="1" noChangeArrowheads="1"/>
          </p:cNvPicPr>
          <p:nvPr/>
        </p:nvPicPr>
        <p:blipFill>
          <a:blip r:embed="rId2"/>
          <a:srcRect/>
          <a:stretch>
            <a:fillRect/>
          </a:stretch>
        </p:blipFill>
        <p:spPr bwMode="auto">
          <a:xfrm>
            <a:off x="1600200" y="1371600"/>
            <a:ext cx="5638800" cy="3870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p:txBody>
          <a:bodyPr/>
          <a:lstStyle/>
          <a:p>
            <a:r>
              <a:rPr lang="en-US" smtClean="0"/>
              <a:t>Poor supply </a:t>
            </a:r>
          </a:p>
          <a:p>
            <a:pPr lvl="1"/>
            <a:r>
              <a:rPr lang="en-US" smtClean="0"/>
              <a:t>Any number of latch issues </a:t>
            </a:r>
          </a:p>
          <a:p>
            <a:pPr lvl="1"/>
            <a:r>
              <a:rPr lang="en-US" smtClean="0"/>
              <a:t>Tongue-tie </a:t>
            </a:r>
          </a:p>
          <a:p>
            <a:pPr lvl="1"/>
            <a:r>
              <a:rPr lang="en-US" smtClean="0"/>
              <a:t>Other baby anatomical issues like cleft lip and palate.</a:t>
            </a:r>
          </a:p>
          <a:p>
            <a:pPr lvl="1"/>
            <a:r>
              <a:rPr lang="en-US" smtClean="0"/>
              <a:t>Supplementation</a:t>
            </a:r>
          </a:p>
          <a:p>
            <a:pPr lvl="2"/>
            <a:r>
              <a:rPr lang="en-US" smtClean="0"/>
              <a:t>Birth weight</a:t>
            </a:r>
          </a:p>
          <a:p>
            <a:pPr lvl="2"/>
            <a:r>
              <a:rPr lang="en-US" smtClean="0"/>
              <a:t>Bilirubin </a:t>
            </a:r>
          </a:p>
          <a:p>
            <a:pPr lvl="2"/>
            <a:r>
              <a:rPr lang="en-US" smtClean="0"/>
              <a:t>Blood sugars</a:t>
            </a:r>
          </a:p>
          <a:p>
            <a:pPr lvl="1"/>
            <a:r>
              <a:rPr lang="en-US" smtClean="0"/>
              <a:t>Confidence</a:t>
            </a:r>
          </a:p>
        </p:txBody>
      </p:sp>
      <p:sp>
        <p:nvSpPr>
          <p:cNvPr id="65538" name="Title 1"/>
          <p:cNvSpPr>
            <a:spLocks noGrp="1"/>
          </p:cNvSpPr>
          <p:nvPr>
            <p:ph type="title"/>
          </p:nvPr>
        </p:nvSpPr>
        <p:spPr/>
        <p:txBody>
          <a:bodyPr/>
          <a:lstStyle/>
          <a:p>
            <a:r>
              <a:rPr lang="en-US" smtClean="0"/>
              <a:t>After the First Few Days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idx="1"/>
          </p:nvPr>
        </p:nvSpPr>
        <p:spPr/>
        <p:txBody>
          <a:bodyPr/>
          <a:lstStyle/>
          <a:p>
            <a:r>
              <a:rPr lang="en-US" smtClean="0"/>
              <a:t>Do, or do not. There is no try.</a:t>
            </a:r>
          </a:p>
          <a:p>
            <a:r>
              <a:rPr lang="en-US" smtClean="0"/>
              <a:t>Misperception of actual milk supply</a:t>
            </a:r>
          </a:p>
          <a:p>
            <a:r>
              <a:rPr lang="en-US" smtClean="0"/>
              <a:t>Mothers are supplementing and weaning because they feel as if they have "no milk" or "I can't satisfy him“</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Perceived Insufficient Milk Supply</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p:txBody>
          <a:bodyPr/>
          <a:lstStyle/>
          <a:p>
            <a:r>
              <a:rPr lang="en-US" smtClean="0"/>
              <a:t>Is as important as Star Wars. </a:t>
            </a:r>
          </a:p>
          <a:p>
            <a:r>
              <a:rPr lang="en-US" smtClean="0"/>
              <a:t>It's a cultural phenomenon. It's everywhere.  </a:t>
            </a:r>
          </a:p>
          <a:p>
            <a:r>
              <a:rPr lang="en-US" smtClean="0"/>
              <a:t>It's marketed, and grosses lots of money. </a:t>
            </a:r>
          </a:p>
          <a:p>
            <a:r>
              <a:rPr lang="en-US" smtClean="0"/>
              <a:t>And the story is passed down from generation to generation.  </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Perceived Insufficient Milk Supply</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p:txBody>
          <a:bodyPr/>
          <a:lstStyle/>
          <a:p>
            <a:r>
              <a:rPr lang="en-US" smtClean="0"/>
              <a:t>About 35% -80% of women cite perceived insufficient milk supply as a reason for weaning.  </a:t>
            </a:r>
          </a:p>
          <a:p>
            <a:r>
              <a:rPr lang="en-US" smtClean="0"/>
              <a:t>Other authors go as high as 80%.  </a:t>
            </a:r>
          </a:p>
          <a:p>
            <a:r>
              <a:rPr lang="en-US" smtClean="0"/>
              <a:t>The most common reasons for the perception that a mother's body can't make enough milk for her baby: </a:t>
            </a:r>
          </a:p>
          <a:p>
            <a:pPr lvl="1"/>
            <a:r>
              <a:rPr lang="en-US" smtClean="0"/>
              <a:t>Lack of confidence </a:t>
            </a:r>
          </a:p>
          <a:p>
            <a:pPr lvl="1"/>
            <a:r>
              <a:rPr lang="en-US" smtClean="0"/>
              <a:t>She can't satisfy your baby- lack of understanding normal newborn behavior at the breast</a:t>
            </a:r>
          </a:p>
          <a:p>
            <a:pPr lvl="1"/>
            <a:r>
              <a:rPr lang="en-US" smtClean="0"/>
              <a:t>Crying</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Perceived Insufficient Milk Supply</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p:txBody>
          <a:bodyPr/>
          <a:lstStyle/>
          <a:p>
            <a:r>
              <a:rPr lang="en-US" smtClean="0"/>
              <a:t>Lack of social support  </a:t>
            </a:r>
          </a:p>
          <a:p>
            <a:pPr lvl="1"/>
            <a:r>
              <a:rPr lang="en-US" smtClean="0"/>
              <a:t>one study put the blame squarely on the mother-in-law's disapproval.  </a:t>
            </a:r>
          </a:p>
          <a:p>
            <a:r>
              <a:rPr lang="en-US" smtClean="0"/>
              <a:t>Marketing practices of infant formula companies</a:t>
            </a:r>
          </a:p>
          <a:p>
            <a:r>
              <a:rPr lang="en-US" smtClean="0"/>
              <a:t>Non-evidence-based maternity care practices</a:t>
            </a:r>
          </a:p>
          <a:p>
            <a:r>
              <a:rPr lang="en-US" smtClean="0"/>
              <a:t>Maybe "I don't have enough milk" is a socially acceptable way to stop breastfeeding.</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Perceived Insufficient Milk Supply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ChangeArrowheads="1"/>
          </p:cNvSpPr>
          <p:nvPr/>
        </p:nvSpPr>
        <p:spPr bwMode="auto">
          <a:xfrm>
            <a:off x="457200" y="2819400"/>
            <a:ext cx="7696200" cy="2862263"/>
          </a:xfrm>
          <a:prstGeom prst="rect">
            <a:avLst/>
          </a:prstGeom>
          <a:noFill/>
          <a:ln w="9525">
            <a:noFill/>
            <a:miter lim="800000"/>
            <a:headEnd/>
            <a:tailEnd/>
          </a:ln>
        </p:spPr>
        <p:txBody>
          <a:bodyPr>
            <a:spAutoFit/>
          </a:bodyPr>
          <a:lstStyle/>
          <a:p>
            <a:r>
              <a:rPr lang="en-US">
                <a:latin typeface="Book Antiqua" pitchFamily="18" charset="0"/>
              </a:rPr>
              <a:t>	</a:t>
            </a:r>
          </a:p>
          <a:p>
            <a:r>
              <a:rPr lang="en-US">
                <a:latin typeface="Book Antiqua" pitchFamily="18" charset="0"/>
              </a:rPr>
              <a:t>	</a:t>
            </a:r>
          </a:p>
          <a:p>
            <a:r>
              <a:rPr lang="en-US">
                <a:latin typeface="Book Antiqua" pitchFamily="18" charset="0"/>
              </a:rPr>
              <a:t>	</a:t>
            </a:r>
          </a:p>
          <a:p>
            <a:endParaRPr lang="en-US">
              <a:latin typeface="Book Antiqua" pitchFamily="18" charset="0"/>
            </a:endParaRPr>
          </a:p>
          <a:p>
            <a:r>
              <a:rPr lang="en-US">
                <a:latin typeface="Book Antiqua" pitchFamily="18" charset="0"/>
              </a:rPr>
              <a:t>	</a:t>
            </a:r>
          </a:p>
          <a:p>
            <a:r>
              <a:rPr lang="en-US">
                <a:latin typeface="Book Antiqua" pitchFamily="18" charset="0"/>
              </a:rPr>
              <a:t>	</a:t>
            </a:r>
          </a:p>
          <a:p>
            <a:r>
              <a:rPr lang="en-US">
                <a:latin typeface="Book Antiqua" pitchFamily="18" charset="0"/>
              </a:rPr>
              <a:t>	</a:t>
            </a:r>
          </a:p>
          <a:p>
            <a:r>
              <a:rPr lang="en-US">
                <a:latin typeface="Book Antiqua" pitchFamily="18" charset="0"/>
              </a:rPr>
              <a:t>	</a:t>
            </a:r>
          </a:p>
          <a:p>
            <a:r>
              <a:rPr lang="en-US">
                <a:latin typeface="Book Antiqua" pitchFamily="18" charset="0"/>
              </a:rPr>
              <a:t>	</a:t>
            </a:r>
          </a:p>
          <a:p>
            <a:r>
              <a:rPr lang="en-US">
                <a:latin typeface="Book Antiqua" pitchFamily="18" charset="0"/>
              </a:rPr>
              <a:t>	</a:t>
            </a:r>
          </a:p>
        </p:txBody>
      </p:sp>
      <p:graphicFrame>
        <p:nvGraphicFramePr>
          <p:cNvPr id="6" name="Table 5"/>
          <p:cNvGraphicFramePr>
            <a:graphicFrameLocks noGrp="1"/>
          </p:cNvGraphicFramePr>
          <p:nvPr/>
        </p:nvGraphicFramePr>
        <p:xfrm>
          <a:off x="533400" y="914400"/>
          <a:ext cx="8305800" cy="5078413"/>
        </p:xfrm>
        <a:graphic>
          <a:graphicData uri="http://schemas.openxmlformats.org/drawingml/2006/table">
            <a:tbl>
              <a:tblPr firstRow="1" bandRow="1">
                <a:tableStyleId>{5C22544A-7EE6-4342-B048-85BDC9FD1C3A}</a:tableStyleId>
              </a:tblPr>
              <a:tblGrid>
                <a:gridCol w="8305800"/>
              </a:tblGrid>
              <a:tr h="180372">
                <a:tc>
                  <a:txBody>
                    <a:bodyPr/>
                    <a:lstStyle/>
                    <a:p>
                      <a:r>
                        <a:rPr lang="en-US" dirty="0" smtClean="0"/>
                        <a:t>Health risk as adults associated</a:t>
                      </a:r>
                      <a:r>
                        <a:rPr lang="en-US" baseline="0" dirty="0" smtClean="0"/>
                        <a:t> with premature puberty</a:t>
                      </a:r>
                      <a:endParaRPr lang="en-US" dirty="0"/>
                    </a:p>
                  </a:txBody>
                  <a:tcPr/>
                </a:tc>
              </a:tr>
              <a:tr h="358726">
                <a:tc>
                  <a:txBody>
                    <a:bodyPr/>
                    <a:lstStyle/>
                    <a:p>
                      <a:r>
                        <a:rPr lang="en-US" dirty="0" smtClean="0"/>
                        <a:t>Accelerated skeletal maturation and short adult height</a:t>
                      </a:r>
                      <a:endParaRPr lang="en-US" dirty="0"/>
                    </a:p>
                  </a:txBody>
                  <a:tcPr/>
                </a:tc>
              </a:tr>
              <a:tr h="358726">
                <a:tc>
                  <a:txBody>
                    <a:bodyPr/>
                    <a:lstStyle/>
                    <a:p>
                      <a:r>
                        <a:rPr lang="en-US" dirty="0" smtClean="0"/>
                        <a:t>Depression</a:t>
                      </a:r>
                      <a:endParaRPr lang="en-US" dirty="0"/>
                    </a:p>
                  </a:txBody>
                  <a:tcPr/>
                </a:tc>
              </a:tr>
              <a:tr h="619172">
                <a:tc>
                  <a:txBody>
                    <a:bodyPr/>
                    <a:lstStyle/>
                    <a:p>
                      <a:r>
                        <a:rPr lang="en-US" dirty="0" smtClean="0"/>
                        <a:t>Early sexual interests; risk-taking behaviors such as smoking, using alcohol and drugs, engaging in unprotected sex</a:t>
                      </a:r>
                      <a:endParaRPr lang="en-US" dirty="0"/>
                    </a:p>
                  </a:txBody>
                  <a:tcPr/>
                </a:tc>
              </a:tr>
              <a:tr h="358726">
                <a:tc>
                  <a:txBody>
                    <a:bodyPr/>
                    <a:lstStyle/>
                    <a:p>
                      <a:r>
                        <a:rPr lang="en-US" dirty="0" smtClean="0"/>
                        <a:t>Psychosocial and behavioral difficulties	</a:t>
                      </a:r>
                      <a:endParaRPr lang="en-US" dirty="0"/>
                    </a:p>
                  </a:txBody>
                  <a:tcPr/>
                </a:tc>
              </a:tr>
              <a:tr h="358726">
                <a:tc>
                  <a:txBody>
                    <a:bodyPr/>
                    <a:lstStyle/>
                    <a:p>
                      <a:r>
                        <a:rPr lang="en-US" dirty="0" smtClean="0"/>
                        <a:t>Obesity and eating disorders</a:t>
                      </a:r>
                      <a:endParaRPr lang="en-US" dirty="0"/>
                    </a:p>
                  </a:txBody>
                  <a:tcPr/>
                </a:tc>
              </a:tr>
              <a:tr h="358726">
                <a:tc>
                  <a:txBody>
                    <a:bodyPr/>
                    <a:lstStyle/>
                    <a:p>
                      <a:r>
                        <a:rPr lang="en-US" dirty="0" smtClean="0"/>
                        <a:t>Type 2 diabetes and insulin resistance</a:t>
                      </a:r>
                      <a:endParaRPr lang="en-US" dirty="0"/>
                    </a:p>
                  </a:txBody>
                  <a:tcPr/>
                </a:tc>
              </a:tr>
              <a:tr h="358726">
                <a:tc>
                  <a:txBody>
                    <a:bodyPr/>
                    <a:lstStyle/>
                    <a:p>
                      <a:r>
                        <a:rPr lang="en-US" dirty="0" smtClean="0"/>
                        <a:t>Cardiovascular disease and hypertension</a:t>
                      </a:r>
                      <a:endParaRPr lang="en-US" dirty="0"/>
                    </a:p>
                  </a:txBody>
                  <a:tcPr/>
                </a:tc>
              </a:tr>
              <a:tr h="619172">
                <a:tc>
                  <a:txBody>
                    <a:bodyPr/>
                    <a:lstStyle/>
                    <a:p>
                      <a:r>
                        <a:rPr lang="en-US" dirty="0" smtClean="0"/>
                        <a:t>Increased breast and reproductive cancers</a:t>
                      </a:r>
                      <a:endParaRPr lang="en-US" dirty="0"/>
                    </a:p>
                  </a:txBody>
                  <a:tcPr/>
                </a:tc>
              </a:tr>
              <a:tr h="619172">
                <a:tc>
                  <a:txBody>
                    <a:bodyPr/>
                    <a:lstStyle/>
                    <a:p>
                      <a:r>
                        <a:rPr lang="en-US" dirty="0" smtClean="0"/>
                        <a:t>Asthma</a:t>
                      </a:r>
                      <a:endParaRPr lang="en-US" dirty="0"/>
                    </a:p>
                  </a:txBody>
                  <a:tcPr/>
                </a:tc>
              </a:tr>
              <a:tr h="619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Polycystic ovarian syndrome	</a:t>
                      </a:r>
                    </a:p>
                    <a:p>
                      <a:endParaRPr lang="en-US" dirty="0"/>
                    </a:p>
                  </a:txBody>
                  <a:tcPr/>
                </a:tc>
              </a:tr>
            </a:tbl>
          </a:graphicData>
        </a:graphic>
      </p:graphicFrame>
      <p:sp>
        <p:nvSpPr>
          <p:cNvPr id="70684" name="Rectangle 6"/>
          <p:cNvSpPr>
            <a:spLocks noChangeArrowheads="1"/>
          </p:cNvSpPr>
          <p:nvPr/>
        </p:nvSpPr>
        <p:spPr bwMode="auto">
          <a:xfrm>
            <a:off x="412750" y="6192838"/>
            <a:ext cx="8610600" cy="646112"/>
          </a:xfrm>
          <a:prstGeom prst="rect">
            <a:avLst/>
          </a:prstGeom>
          <a:noFill/>
          <a:ln w="9525">
            <a:noFill/>
            <a:miter lim="800000"/>
            <a:headEnd/>
            <a:tailEnd/>
          </a:ln>
        </p:spPr>
        <p:txBody>
          <a:bodyPr>
            <a:spAutoFit/>
          </a:bodyPr>
          <a:lstStyle/>
          <a:p>
            <a:r>
              <a:rPr lang="en-US" sz="1200">
                <a:latin typeface="Book Antiqua" pitchFamily="18" charset="0"/>
              </a:rPr>
              <a:t>Suzanne E. Fenton, Casey Reed, and Retha R. Newbold </a:t>
            </a:r>
          </a:p>
          <a:p>
            <a:r>
              <a:rPr lang="en-US" sz="1200">
                <a:latin typeface="Book Antiqua" pitchFamily="18" charset="0"/>
              </a:rPr>
              <a:t>Perinatal Environmental Exposures Affect Mammary Development, Function, and Cancer Risk in Adulthood  Annual Review of Pharmacology and Toxicology  Vol. 52: 455-479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mtClean="0"/>
              <a:t>Work, pumping</a:t>
            </a:r>
          </a:p>
          <a:p>
            <a:r>
              <a:rPr lang="en-US" smtClean="0"/>
              <a:t>Contraception</a:t>
            </a:r>
          </a:p>
          <a:p>
            <a:r>
              <a:rPr lang="en-US" smtClean="0"/>
              <a:t>Depression</a:t>
            </a:r>
          </a:p>
          <a:p>
            <a:r>
              <a:rPr lang="en-US" smtClean="0"/>
              <a:t>Baby sleeping longer</a:t>
            </a:r>
          </a:p>
          <a:p>
            <a:r>
              <a:rPr lang="en-US" smtClean="0"/>
              <a:t>Pregnancy</a:t>
            </a:r>
          </a:p>
          <a:p>
            <a:r>
              <a:rPr lang="en-US" smtClean="0"/>
              <a:t>Oversupply- never established a good latch</a:t>
            </a:r>
          </a:p>
          <a:p>
            <a:r>
              <a:rPr lang="en-US" smtClean="0"/>
              <a:t>New medications</a:t>
            </a:r>
          </a:p>
        </p:txBody>
      </p:sp>
      <p:sp>
        <p:nvSpPr>
          <p:cNvPr id="71682" name="Title 2"/>
          <p:cNvSpPr>
            <a:spLocks noGrp="1"/>
          </p:cNvSpPr>
          <p:nvPr>
            <p:ph type="title"/>
          </p:nvPr>
        </p:nvSpPr>
        <p:spPr/>
        <p:txBody>
          <a:bodyPr/>
          <a:lstStyle/>
          <a:p>
            <a:r>
              <a:rPr lang="en-US" smtClean="0"/>
              <a:t>After Breastfeeding is Going Well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90563" y="1204913"/>
            <a:ext cx="7754937" cy="1911350"/>
          </a:xfrm>
        </p:spPr>
        <p:txBody>
          <a:bodyPr/>
          <a:lstStyle/>
          <a:p>
            <a:r>
              <a:rPr lang="en-US" smtClean="0"/>
              <a:t>Appropriate Supplementation</a:t>
            </a:r>
          </a:p>
        </p:txBody>
      </p:sp>
      <p:sp>
        <p:nvSpPr>
          <p:cNvPr id="72706" name="Text Placeholder 2"/>
          <p:cNvSpPr>
            <a:spLocks noGrp="1"/>
          </p:cNvSpPr>
          <p:nvPr>
            <p:ph type="body" idx="1"/>
          </p:nvPr>
        </p:nvSpPr>
        <p:spPr>
          <a:xfrm>
            <a:off x="698500" y="3767138"/>
            <a:ext cx="7735888" cy="1500187"/>
          </a:xfrm>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marL="365760" indent="-365760" fontAlgn="auto">
              <a:spcAft>
                <a:spcPts val="0"/>
              </a:spcAft>
              <a:defRPr/>
            </a:pPr>
            <a:r>
              <a:rPr lang="en-US" dirty="0">
                <a:solidFill>
                  <a:schemeClr val="tx1">
                    <a:lumMod val="85000"/>
                    <a:lumOff val="15000"/>
                  </a:schemeClr>
                </a:solidFill>
              </a:rPr>
              <a:t>Mammary ducts must grow into an adipose tissue pad if morphogenesis is to </a:t>
            </a:r>
            <a:r>
              <a:rPr lang="en-US" dirty="0" smtClean="0">
                <a:solidFill>
                  <a:schemeClr val="tx1">
                    <a:lumMod val="85000"/>
                    <a:lumOff val="15000"/>
                  </a:schemeClr>
                </a:solidFill>
              </a:rPr>
              <a:t>continue. Only </a:t>
            </a:r>
            <a:r>
              <a:rPr lang="en-US" dirty="0">
                <a:solidFill>
                  <a:schemeClr val="tx1">
                    <a:lumMod val="85000"/>
                    <a:lumOff val="15000"/>
                  </a:schemeClr>
                </a:solidFill>
              </a:rPr>
              <a:t>adipose </a:t>
            </a:r>
            <a:r>
              <a:rPr lang="en-US" dirty="0" err="1">
                <a:solidFill>
                  <a:schemeClr val="tx1">
                    <a:lumMod val="85000"/>
                    <a:lumOff val="15000"/>
                  </a:schemeClr>
                </a:solidFill>
              </a:rPr>
              <a:t>stroma</a:t>
            </a:r>
            <a:r>
              <a:rPr lang="en-US" dirty="0">
                <a:solidFill>
                  <a:schemeClr val="tx1">
                    <a:lumMod val="85000"/>
                    <a:lumOff val="15000"/>
                  </a:schemeClr>
                </a:solidFill>
              </a:rPr>
              <a:t> supports ductal </a:t>
            </a:r>
            <a:r>
              <a:rPr lang="en-US" dirty="0" smtClean="0">
                <a:solidFill>
                  <a:schemeClr val="tx1">
                    <a:lumMod val="85000"/>
                    <a:lumOff val="15000"/>
                  </a:schemeClr>
                </a:solidFill>
              </a:rPr>
              <a:t>elongation. The </a:t>
            </a:r>
            <a:r>
              <a:rPr lang="en-US" dirty="0">
                <a:solidFill>
                  <a:schemeClr val="tx1">
                    <a:lumMod val="85000"/>
                    <a:lumOff val="15000"/>
                  </a:schemeClr>
                </a:solidFill>
              </a:rPr>
              <a:t>mammary epithelium is closely associated with the adipocyte-containing </a:t>
            </a:r>
            <a:r>
              <a:rPr lang="en-US" dirty="0" err="1">
                <a:solidFill>
                  <a:schemeClr val="tx1">
                    <a:lumMod val="85000"/>
                    <a:lumOff val="15000"/>
                  </a:schemeClr>
                </a:solidFill>
              </a:rPr>
              <a:t>stroma</a:t>
            </a:r>
            <a:r>
              <a:rPr lang="en-US" dirty="0">
                <a:solidFill>
                  <a:schemeClr val="tx1">
                    <a:lumMod val="85000"/>
                    <a:lumOff val="15000"/>
                  </a:schemeClr>
                </a:solidFill>
              </a:rPr>
              <a:t> in all phases of </a:t>
            </a:r>
            <a:r>
              <a:rPr lang="en-US" dirty="0" smtClean="0">
                <a:solidFill>
                  <a:schemeClr val="tx1">
                    <a:lumMod val="85000"/>
                    <a:lumOff val="15000"/>
                  </a:schemeClr>
                </a:solidFill>
              </a:rPr>
              <a:t>development </a:t>
            </a:r>
          </a:p>
          <a:p>
            <a:pPr marL="365760" indent="-365760" fontAlgn="auto">
              <a:spcAft>
                <a:spcPts val="0"/>
              </a:spcAft>
              <a:defRPr/>
            </a:pPr>
            <a:r>
              <a:rPr lang="en-US" dirty="0" smtClean="0">
                <a:solidFill>
                  <a:schemeClr val="tx1">
                    <a:lumMod val="85000"/>
                    <a:lumOff val="15000"/>
                  </a:schemeClr>
                </a:solidFill>
              </a:rPr>
              <a:t>Estrogen </a:t>
            </a:r>
            <a:r>
              <a:rPr lang="en-US" dirty="0">
                <a:solidFill>
                  <a:schemeClr val="tx1">
                    <a:lumMod val="85000"/>
                    <a:lumOff val="15000"/>
                  </a:schemeClr>
                </a:solidFill>
              </a:rPr>
              <a:t>is essential to mammary growth. Ductal growth does not occur in the absence of ovaries </a:t>
            </a:r>
            <a:r>
              <a:rPr lang="en-US" dirty="0" smtClean="0">
                <a:solidFill>
                  <a:schemeClr val="tx1">
                    <a:lumMod val="85000"/>
                    <a:lumOff val="15000"/>
                  </a:schemeClr>
                </a:solidFill>
              </a:rPr>
              <a:t>The </a:t>
            </a:r>
            <a:r>
              <a:rPr lang="en-US" dirty="0">
                <a:solidFill>
                  <a:schemeClr val="tx1">
                    <a:lumMod val="85000"/>
                    <a:lumOff val="15000"/>
                  </a:schemeClr>
                </a:solidFill>
              </a:rPr>
              <a:t>increase in estrogen at puberty results in mammary development. Although estrogen is essential, it is not adequate alone</a:t>
            </a:r>
            <a:r>
              <a:rPr lang="en-US" dirty="0" smtClean="0">
                <a:solidFill>
                  <a:schemeClr val="tx1">
                    <a:lumMod val="85000"/>
                    <a:lumOff val="15000"/>
                  </a:schemeClr>
                </a:solidFill>
              </a:rPr>
              <a:t>.</a:t>
            </a:r>
            <a:endParaRPr lang="en-US" dirty="0">
              <a:solidFill>
                <a:schemeClr val="tx1">
                  <a:lumMod val="85000"/>
                  <a:lumOff val="15000"/>
                </a:schemeClr>
              </a:solidFill>
            </a:endParaRPr>
          </a:p>
          <a:p>
            <a:pPr marL="365760" indent="-365760" fontAlgn="auto">
              <a:spcAft>
                <a:spcPts val="0"/>
              </a:spcAft>
              <a:defRPr/>
            </a:pPr>
            <a:r>
              <a:rPr lang="en-US" dirty="0" smtClean="0">
                <a:solidFill>
                  <a:schemeClr val="tx1">
                    <a:lumMod val="85000"/>
                    <a:lumOff val="15000"/>
                  </a:schemeClr>
                </a:solidFill>
              </a:rPr>
              <a:t>Prolactin is </a:t>
            </a:r>
            <a:r>
              <a:rPr lang="en-US" dirty="0">
                <a:solidFill>
                  <a:schemeClr val="tx1">
                    <a:lumMod val="85000"/>
                    <a:lumOff val="15000"/>
                  </a:schemeClr>
                </a:solidFill>
              </a:rPr>
              <a:t>necessary for full alveolar </a:t>
            </a:r>
            <a:r>
              <a:rPr lang="en-US" dirty="0" smtClean="0">
                <a:solidFill>
                  <a:schemeClr val="tx1">
                    <a:lumMod val="85000"/>
                    <a:lumOff val="15000"/>
                  </a:schemeClr>
                </a:solidFill>
              </a:rPr>
              <a:t>development. Further</a:t>
            </a:r>
            <a:r>
              <a:rPr lang="en-US" dirty="0">
                <a:solidFill>
                  <a:schemeClr val="tx1">
                    <a:lumMod val="85000"/>
                    <a:lumOff val="15000"/>
                  </a:schemeClr>
                </a:solidFill>
              </a:rPr>
              <a:t>, when prolactin is withdrawn, apoptosis of the alveolar cells occurs</a:t>
            </a:r>
            <a:r>
              <a:rPr lang="en-US" dirty="0" smtClean="0">
                <a:solidFill>
                  <a:schemeClr val="tx1">
                    <a:lumMod val="85000"/>
                    <a:lumOff val="15000"/>
                  </a:schemeClr>
                </a:solidFill>
              </a:rPr>
              <a:t>.</a:t>
            </a:r>
            <a:endParaRPr lang="en-US" dirty="0">
              <a:solidFill>
                <a:schemeClr val="tx1">
                  <a:lumMod val="85000"/>
                  <a:lumOff val="15000"/>
                </a:schemeClr>
              </a:solidFill>
            </a:endParaRPr>
          </a:p>
        </p:txBody>
      </p:sp>
      <p:sp>
        <p:nvSpPr>
          <p:cNvPr id="18434" name="Title 1"/>
          <p:cNvSpPr>
            <a:spLocks noGrp="1"/>
          </p:cNvSpPr>
          <p:nvPr>
            <p:ph type="title"/>
          </p:nvPr>
        </p:nvSpPr>
        <p:spPr/>
        <p:txBody>
          <a:bodyPr/>
          <a:lstStyle/>
          <a:p>
            <a:r>
              <a:rPr lang="en-US" smtClean="0"/>
              <a:t>Embryogenesis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2"/>
          <p:cNvSpPr>
            <a:spLocks noGrp="1"/>
          </p:cNvSpPr>
          <p:nvPr>
            <p:ph type="title"/>
          </p:nvPr>
        </p:nvSpPr>
        <p:spPr/>
        <p:txBody>
          <a:bodyPr/>
          <a:lstStyle/>
          <a:p>
            <a:r>
              <a:rPr lang="en-US" smtClean="0"/>
              <a:t>Supplementation</a:t>
            </a:r>
          </a:p>
        </p:txBody>
      </p:sp>
      <p:pic>
        <p:nvPicPr>
          <p:cNvPr id="73730" name="Picture 2"/>
          <p:cNvPicPr>
            <a:picLocks noGrp="1" noChangeAspect="1" noChangeArrowheads="1"/>
          </p:cNvPicPr>
          <p:nvPr>
            <p:ph idx="1"/>
          </p:nvPr>
        </p:nvPicPr>
        <p:blipFill>
          <a:blip r:embed="rId2"/>
          <a:srcRect/>
          <a:stretch>
            <a:fillRect/>
          </a:stretch>
        </p:blipFill>
        <p:spPr>
          <a:xfrm>
            <a:off x="1133475" y="2781300"/>
            <a:ext cx="6877050" cy="2811463"/>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p:txBody>
          <a:bodyPr/>
          <a:lstStyle/>
          <a:p>
            <a:r>
              <a:rPr lang="en-US" smtClean="0"/>
              <a:t>Sleepy infant with fewer than 8-12 feedings in the first 24-48 hrs with less than 7% weight loss and no sign of illness</a:t>
            </a:r>
          </a:p>
          <a:p>
            <a:r>
              <a:rPr lang="en-US" smtClean="0"/>
              <a:t>An awake baby is a hungry baby</a:t>
            </a:r>
          </a:p>
          <a:p>
            <a:r>
              <a:rPr lang="en-US" smtClean="0"/>
              <a:t>Increased skin to skin can help encourage more frequent feeding</a:t>
            </a:r>
          </a:p>
        </p:txBody>
      </p:sp>
      <p:sp>
        <p:nvSpPr>
          <p:cNvPr id="17410" name="Title 1"/>
          <p:cNvSpPr>
            <a:spLocks noGrp="1"/>
          </p:cNvSpPr>
          <p:nvPr>
            <p:ph type="title"/>
          </p:nvPr>
        </p:nvSpPr>
        <p:spPr/>
        <p:txBody>
          <a:bodyPr rtlCol="0">
            <a:normAutofit fontScale="90000"/>
          </a:bodyPr>
          <a:lstStyle/>
          <a:p>
            <a:pPr fontAlgn="auto">
              <a:spcAft>
                <a:spcPts val="0"/>
              </a:spcAft>
              <a:defRPr/>
            </a:pPr>
            <a:r>
              <a:rPr lang="en-US" smtClean="0"/>
              <a:t>Supplementation not indicated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p:txBody>
          <a:bodyPr/>
          <a:lstStyle/>
          <a:p>
            <a:r>
              <a:rPr lang="en-US" smtClean="0"/>
              <a:t>The healthy, term, AGA infant with bilirubin levels less than 18 after 72 hours of age when the baby is feeding well and stooling and the weight loss is less than 7%.</a:t>
            </a:r>
          </a:p>
        </p:txBody>
      </p:sp>
      <p:sp>
        <p:nvSpPr>
          <p:cNvPr id="18434" name="Title 1"/>
          <p:cNvSpPr>
            <a:spLocks noGrp="1"/>
          </p:cNvSpPr>
          <p:nvPr>
            <p:ph type="title"/>
          </p:nvPr>
        </p:nvSpPr>
        <p:spPr/>
        <p:txBody>
          <a:bodyPr rtlCol="0">
            <a:normAutofit fontScale="90000"/>
          </a:bodyPr>
          <a:lstStyle/>
          <a:p>
            <a:pPr fontAlgn="auto">
              <a:spcAft>
                <a:spcPts val="0"/>
              </a:spcAft>
              <a:defRPr/>
            </a:pPr>
            <a:r>
              <a:rPr lang="en-US" smtClean="0"/>
              <a:t>Supplementation not indicated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p:txBody>
          <a:bodyPr/>
          <a:lstStyle/>
          <a:p>
            <a:r>
              <a:rPr lang="en-US" smtClean="0"/>
              <a:t>The infant who is fussy at night or constantly feeding for several hours.</a:t>
            </a:r>
          </a:p>
          <a:p>
            <a:r>
              <a:rPr lang="en-US" smtClean="0"/>
              <a:t>The tired or sleeping mother</a:t>
            </a:r>
          </a:p>
        </p:txBody>
      </p:sp>
      <p:sp>
        <p:nvSpPr>
          <p:cNvPr id="19458" name="Title 1"/>
          <p:cNvSpPr>
            <a:spLocks noGrp="1"/>
          </p:cNvSpPr>
          <p:nvPr>
            <p:ph type="title"/>
          </p:nvPr>
        </p:nvSpPr>
        <p:spPr/>
        <p:txBody>
          <a:bodyPr rtlCol="0">
            <a:normAutofit fontScale="90000"/>
          </a:bodyPr>
          <a:lstStyle/>
          <a:p>
            <a:pPr fontAlgn="auto">
              <a:spcAft>
                <a:spcPts val="0"/>
              </a:spcAft>
              <a:defRPr/>
            </a:pPr>
            <a:r>
              <a:rPr lang="en-US" smtClean="0"/>
              <a:t>Supplementation not indicated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a:xfrm>
            <a:off x="690563" y="1204913"/>
            <a:ext cx="7754937" cy="1911350"/>
          </a:xfrm>
        </p:spPr>
        <p:txBody>
          <a:bodyPr/>
          <a:lstStyle/>
          <a:p>
            <a:r>
              <a:rPr lang="en-US" smtClean="0"/>
              <a:t>cases</a:t>
            </a:r>
          </a:p>
        </p:txBody>
      </p:sp>
      <p:sp>
        <p:nvSpPr>
          <p:cNvPr id="77826" name="Text Placeholder 4"/>
          <p:cNvSpPr>
            <a:spLocks noGrp="1"/>
          </p:cNvSpPr>
          <p:nvPr>
            <p:ph type="body" idx="1"/>
          </p:nvPr>
        </p:nvSpPr>
        <p:spPr>
          <a:xfrm>
            <a:off x="698500" y="3767138"/>
            <a:ext cx="7735888" cy="1500187"/>
          </a:xfrm>
        </p:spPr>
        <p:txBody>
          <a:bodyPr/>
          <a:lstStyle/>
          <a:p>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4"/>
          <p:cNvSpPr>
            <a:spLocks noGrp="1"/>
          </p:cNvSpPr>
          <p:nvPr>
            <p:ph idx="1"/>
          </p:nvPr>
        </p:nvSpPr>
        <p:spPr/>
        <p:txBody>
          <a:bodyPr/>
          <a:lstStyle/>
          <a:p>
            <a:pPr marL="0" indent="0">
              <a:buFont typeface="Wingdings" pitchFamily="2" charset="2"/>
              <a:buNone/>
            </a:pPr>
            <a:r>
              <a:rPr lang="en-US" smtClean="0"/>
              <a:t>Jessie is a 28 year old mother of two who just returned to work.  She is pumping every four hours and getting about 3 ounces of milk (total) each times she pumps.  She had a “great supply” when she was at home with her son, but since going back to work, her supply is decreasing.  She would like a prescription for Domperidone.</a:t>
            </a:r>
          </a:p>
        </p:txBody>
      </p:sp>
      <p:sp>
        <p:nvSpPr>
          <p:cNvPr id="78850" name="Title 3"/>
          <p:cNvSpPr>
            <a:spLocks noGrp="1"/>
          </p:cNvSpPr>
          <p:nvPr>
            <p:ph type="title"/>
          </p:nvPr>
        </p:nvSpPr>
        <p:spPr/>
        <p:txBody>
          <a:bodyPr/>
          <a:lstStyle/>
          <a:p>
            <a:r>
              <a:rPr lang="en-US" smtClean="0"/>
              <a:t>Jessie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p:txBody>
          <a:bodyPr/>
          <a:lstStyle/>
          <a:p>
            <a:pPr marL="0" indent="0">
              <a:buFont typeface="Wingdings" pitchFamily="2" charset="2"/>
              <a:buNone/>
            </a:pPr>
            <a:r>
              <a:rPr lang="en-US" smtClean="0"/>
              <a:t>Leanna is a 35 year old first time mother who was able to conceive after the use of metformin and clomid. She stopped both drugs after conception. She had drops of colostrum for the first few days after delivery, but feels as though her milk isn’t coming in. What can she do?</a:t>
            </a:r>
          </a:p>
        </p:txBody>
      </p:sp>
      <p:sp>
        <p:nvSpPr>
          <p:cNvPr id="79874" name="Title 1"/>
          <p:cNvSpPr>
            <a:spLocks noGrp="1"/>
          </p:cNvSpPr>
          <p:nvPr>
            <p:ph type="title"/>
          </p:nvPr>
        </p:nvSpPr>
        <p:spPr/>
        <p:txBody>
          <a:bodyPr/>
          <a:lstStyle/>
          <a:p>
            <a:r>
              <a:rPr lang="en-US" smtClean="0"/>
              <a:t>Leanna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1"/>
          </p:nvPr>
        </p:nvSpPr>
        <p:spPr/>
        <p:txBody>
          <a:bodyPr/>
          <a:lstStyle/>
          <a:p>
            <a:pPr marL="0" indent="0">
              <a:buFont typeface="Wingdings" pitchFamily="2" charset="2"/>
              <a:buNone/>
            </a:pPr>
            <a:r>
              <a:rPr lang="en-US" smtClean="0"/>
              <a:t>Robin is a 24 year old first time mom who had an uncomplicated pregnancy and birth.  She has some milk production but notices a marked discrepancy between the production of her right and left breast.  In fact, the left breast is “not producing any milk.”</a:t>
            </a:r>
          </a:p>
        </p:txBody>
      </p:sp>
      <p:sp>
        <p:nvSpPr>
          <p:cNvPr id="80898" name="Title 1"/>
          <p:cNvSpPr>
            <a:spLocks noGrp="1"/>
          </p:cNvSpPr>
          <p:nvPr>
            <p:ph type="title"/>
          </p:nvPr>
        </p:nvSpPr>
        <p:spPr/>
        <p:txBody>
          <a:bodyPr/>
          <a:lstStyle/>
          <a:p>
            <a:r>
              <a:rPr lang="en-US" smtClean="0"/>
              <a:t>Robin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1"/>
          </p:nvPr>
        </p:nvSpPr>
        <p:spPr/>
        <p:txBody>
          <a:bodyPr/>
          <a:lstStyle/>
          <a:p>
            <a:pPr marL="0" indent="0">
              <a:buFont typeface="Wingdings" pitchFamily="2" charset="2"/>
              <a:buNone/>
            </a:pPr>
            <a:r>
              <a:rPr lang="en-US" smtClean="0"/>
              <a:t>Katie has a 4 month old daughter.  Their nursing relationship was going fine until it abruptly changed about 1 week ago.  Now the baby is crying all the time, there are less wet diaper, the stool is thicker and mom is confused as to what happened.  She recently has a Mirena IUD placed, but understood that an IUD would be a safe form of contraception during lactation.</a:t>
            </a:r>
          </a:p>
        </p:txBody>
      </p:sp>
      <p:sp>
        <p:nvSpPr>
          <p:cNvPr id="81922" name="Title 1"/>
          <p:cNvSpPr>
            <a:spLocks noGrp="1"/>
          </p:cNvSpPr>
          <p:nvPr>
            <p:ph type="title"/>
          </p:nvPr>
        </p:nvSpPr>
        <p:spPr/>
        <p:txBody>
          <a:bodyPr/>
          <a:lstStyle/>
          <a:p>
            <a:r>
              <a:rPr lang="en-US" smtClean="0"/>
              <a:t>Katie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1"/>
          </p:nvPr>
        </p:nvSpPr>
        <p:spPr/>
        <p:txBody>
          <a:bodyPr/>
          <a:lstStyle/>
          <a:p>
            <a:pPr marL="0" indent="0">
              <a:lnSpc>
                <a:spcPct val="170000"/>
              </a:lnSpc>
              <a:buFont typeface="Wingdings" pitchFamily="2" charset="2"/>
              <a:buNone/>
            </a:pPr>
            <a:r>
              <a:rPr lang="en-US" sz="1400" smtClean="0"/>
              <a:t>Mrs. Thomas is a 24 ­year ­old first time  mother who comes in for evaluation of low milk supply. The 7­week ­old baby had gained weight well until the last 2 weeks when the mother noticed less wet diapers and a decrease in the volume she was able to pump.  </a:t>
            </a:r>
          </a:p>
          <a:p>
            <a:pPr marL="0" indent="0">
              <a:lnSpc>
                <a:spcPct val="170000"/>
              </a:lnSpc>
              <a:buFont typeface="Wingdings" pitchFamily="2" charset="2"/>
              <a:buNone/>
            </a:pPr>
            <a:r>
              <a:rPr lang="en-US" sz="1400" smtClean="0"/>
              <a:t>Prior to this visit with you, she had been evaluated by a lactation consultant. At a visit 1 week ago, pre­ and post-­feeding weights  showed low transfer of milk, but no nipple trauma. Her son now has a coordinated suck  and swallow, asymmetric latch with a wide  angle of the jaw. The mother holds the infant in a neutral position with the head slightly extended. The mother had been healthy  prior to the pregnancy, had no pregnancy complications and had an unremarkable labor  and delivery. Her breast exam was normal. </a:t>
            </a:r>
          </a:p>
        </p:txBody>
      </p:sp>
      <p:sp>
        <p:nvSpPr>
          <p:cNvPr id="82946" name="Title 1"/>
          <p:cNvSpPr>
            <a:spLocks noGrp="1"/>
          </p:cNvSpPr>
          <p:nvPr>
            <p:ph type="title"/>
          </p:nvPr>
        </p:nvSpPr>
        <p:spPr/>
        <p:txBody>
          <a:bodyPr/>
          <a:lstStyle/>
          <a:p>
            <a:r>
              <a:rPr lang="en-US" smtClean="0"/>
              <a:t>Mrs. Thomas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365760" indent="-365760" fontAlgn="auto">
              <a:spcAft>
                <a:spcPts val="0"/>
              </a:spcAft>
              <a:defRPr/>
            </a:pPr>
            <a:r>
              <a:rPr lang="en-US" dirty="0">
                <a:solidFill>
                  <a:schemeClr val="tx1">
                    <a:lumMod val="85000"/>
                    <a:lumOff val="15000"/>
                  </a:schemeClr>
                </a:solidFill>
              </a:rPr>
              <a:t>The exact location of the estrogen receptors in human breasts is unclear. Estrogen receptors are not in the proliferating cells and have not been located in the </a:t>
            </a:r>
            <a:r>
              <a:rPr lang="en-US" dirty="0" err="1">
                <a:solidFill>
                  <a:schemeClr val="tx1">
                    <a:lumMod val="85000"/>
                    <a:lumOff val="15000"/>
                  </a:schemeClr>
                </a:solidFill>
              </a:rPr>
              <a:t>stroma</a:t>
            </a:r>
            <a:r>
              <a:rPr lang="en-US" dirty="0">
                <a:solidFill>
                  <a:schemeClr val="tx1">
                    <a:lumMod val="85000"/>
                    <a:lumOff val="15000"/>
                  </a:schemeClr>
                </a:solidFill>
              </a:rPr>
              <a:t>. Cells with estrogen receptors, however, secrete a paracrine factor that is responsible for the proliferation of ductal cells. This paracrine factor may hold the key to understanding both normal and abnormal breast development.</a:t>
            </a:r>
          </a:p>
          <a:p>
            <a:pPr marL="365760" indent="-365760" fontAlgn="auto">
              <a:spcAft>
                <a:spcPts val="0"/>
              </a:spcAft>
              <a:defRPr/>
            </a:pPr>
            <a:r>
              <a:rPr lang="en-US" dirty="0">
                <a:solidFill>
                  <a:schemeClr val="tx1">
                    <a:lumMod val="85000"/>
                    <a:lumOff val="15000"/>
                  </a:schemeClr>
                </a:solidFill>
              </a:rPr>
              <a:t>In addition to estrogen, the pituitary gland is necessary for breast development. Growth hormone is important to pubertal development and development of the terminal end buds in the breast.   Progesterone secretion brings about the side branching of the mammary ducts</a:t>
            </a:r>
            <a:r>
              <a:rPr lang="en-US" dirty="0" smtClean="0">
                <a:solidFill>
                  <a:schemeClr val="tx1">
                    <a:lumMod val="85000"/>
                    <a:lumOff val="15000"/>
                  </a:schemeClr>
                </a:solidFill>
              </a:rPr>
              <a:t>.</a:t>
            </a:r>
            <a:endParaRPr lang="en-US" dirty="0">
              <a:solidFill>
                <a:schemeClr val="tx1">
                  <a:lumMod val="85000"/>
                  <a:lumOff val="15000"/>
                </a:schemeClr>
              </a:solidFill>
            </a:endParaRPr>
          </a:p>
          <a:p>
            <a:pPr marL="365760" indent="-365760" fontAlgn="auto">
              <a:spcAft>
                <a:spcPts val="0"/>
              </a:spcAft>
              <a:defRPr/>
            </a:pPr>
            <a:endParaRPr lang="en-US" dirty="0">
              <a:solidFill>
                <a:schemeClr val="tx1">
                  <a:lumMod val="85000"/>
                  <a:lumOff val="15000"/>
                </a:schemeClr>
              </a:solidFill>
            </a:endParaRPr>
          </a:p>
        </p:txBody>
      </p:sp>
      <p:sp>
        <p:nvSpPr>
          <p:cNvPr id="19458" name="Title 1"/>
          <p:cNvSpPr>
            <a:spLocks noGrp="1"/>
          </p:cNvSpPr>
          <p:nvPr>
            <p:ph type="title"/>
          </p:nvPr>
        </p:nvSpPr>
        <p:spPr/>
        <p:txBody>
          <a:bodyPr/>
          <a:lstStyle/>
          <a:p>
            <a:r>
              <a:rPr lang="en-US" smtClean="0"/>
              <a:t>Embryogenesis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0" indent="0" fontAlgn="auto">
              <a:spcAft>
                <a:spcPts val="0"/>
              </a:spcAft>
              <a:buFont typeface="Wingdings" pitchFamily="2" charset="2"/>
              <a:buNone/>
              <a:defRPr/>
            </a:pPr>
            <a:r>
              <a:rPr lang="en-US" u="sng" dirty="0">
                <a:solidFill>
                  <a:schemeClr val="tx1">
                    <a:lumMod val="85000"/>
                    <a:lumOff val="15000"/>
                  </a:schemeClr>
                </a:solidFill>
              </a:rPr>
              <a:t>Mother’s concerns:</a:t>
            </a:r>
          </a:p>
          <a:p>
            <a:pPr marL="365760" indent="-365760" fontAlgn="auto">
              <a:spcAft>
                <a:spcPts val="0"/>
              </a:spcAft>
              <a:defRPr/>
            </a:pPr>
            <a:r>
              <a:rPr lang="en-US" dirty="0" smtClean="0">
                <a:solidFill>
                  <a:schemeClr val="tx1">
                    <a:lumMod val="85000"/>
                    <a:lumOff val="15000"/>
                  </a:schemeClr>
                </a:solidFill>
              </a:rPr>
              <a:t>The </a:t>
            </a:r>
            <a:r>
              <a:rPr lang="en-US" dirty="0">
                <a:solidFill>
                  <a:schemeClr val="tx1">
                    <a:lumMod val="85000"/>
                    <a:lumOff val="15000"/>
                  </a:schemeClr>
                </a:solidFill>
              </a:rPr>
              <a:t>baby never seems satisfied unless he </a:t>
            </a:r>
            <a:r>
              <a:rPr lang="en-US" dirty="0" smtClean="0">
                <a:solidFill>
                  <a:schemeClr val="tx1">
                    <a:lumMod val="85000"/>
                    <a:lumOff val="15000"/>
                  </a:schemeClr>
                </a:solidFill>
              </a:rPr>
              <a:t>is breastfeeding</a:t>
            </a:r>
            <a:r>
              <a:rPr lang="en-US" dirty="0">
                <a:solidFill>
                  <a:schemeClr val="tx1">
                    <a:lumMod val="85000"/>
                    <a:lumOff val="15000"/>
                  </a:schemeClr>
                </a:solidFill>
              </a:rPr>
              <a:t>, otherwise, he is crying</a:t>
            </a:r>
          </a:p>
          <a:p>
            <a:pPr marL="365760" indent="-365760" fontAlgn="auto">
              <a:spcAft>
                <a:spcPts val="0"/>
              </a:spcAft>
              <a:defRPr/>
            </a:pPr>
            <a:r>
              <a:rPr lang="en-US" dirty="0" smtClean="0">
                <a:solidFill>
                  <a:schemeClr val="tx1">
                    <a:lumMod val="85000"/>
                    <a:lumOff val="15000"/>
                  </a:schemeClr>
                </a:solidFill>
              </a:rPr>
              <a:t>Her </a:t>
            </a:r>
            <a:r>
              <a:rPr lang="en-US" dirty="0">
                <a:solidFill>
                  <a:schemeClr val="tx1">
                    <a:lumMod val="85000"/>
                    <a:lumOff val="15000"/>
                  </a:schemeClr>
                </a:solidFill>
              </a:rPr>
              <a:t>in-laws, who recently arrived to help</a:t>
            </a:r>
          </a:p>
          <a:p>
            <a:pPr marL="365760" indent="-365760" fontAlgn="auto">
              <a:spcAft>
                <a:spcPts val="0"/>
              </a:spcAft>
              <a:defRPr/>
            </a:pPr>
            <a:r>
              <a:rPr lang="en-US" dirty="0">
                <a:solidFill>
                  <a:schemeClr val="tx1">
                    <a:lumMod val="85000"/>
                    <a:lumOff val="15000"/>
                  </a:schemeClr>
                </a:solidFill>
              </a:rPr>
              <a:t>with the baby, have encouraged her to stop</a:t>
            </a:r>
          </a:p>
          <a:p>
            <a:pPr marL="365760" indent="-365760" fontAlgn="auto">
              <a:spcAft>
                <a:spcPts val="0"/>
              </a:spcAft>
              <a:defRPr/>
            </a:pPr>
            <a:r>
              <a:rPr lang="en-US" dirty="0">
                <a:solidFill>
                  <a:schemeClr val="tx1">
                    <a:lumMod val="85000"/>
                    <a:lumOff val="15000"/>
                  </a:schemeClr>
                </a:solidFill>
              </a:rPr>
              <a:t>breastfeeding because he seems so </a:t>
            </a:r>
            <a:r>
              <a:rPr lang="en-US" dirty="0" smtClean="0">
                <a:solidFill>
                  <a:schemeClr val="tx1">
                    <a:lumMod val="85000"/>
                    <a:lumOff val="15000"/>
                  </a:schemeClr>
                </a:solidFill>
              </a:rPr>
              <a:t>unhappy</a:t>
            </a:r>
          </a:p>
          <a:p>
            <a:pPr marL="365760" indent="-365760" fontAlgn="auto">
              <a:spcAft>
                <a:spcPts val="0"/>
              </a:spcAft>
              <a:defRPr/>
            </a:pPr>
            <a:r>
              <a:rPr lang="en-US" dirty="0" smtClean="0">
                <a:solidFill>
                  <a:schemeClr val="tx1">
                    <a:lumMod val="85000"/>
                    <a:lumOff val="15000"/>
                  </a:schemeClr>
                </a:solidFill>
              </a:rPr>
              <a:t>She </a:t>
            </a:r>
            <a:r>
              <a:rPr lang="en-US" dirty="0">
                <a:solidFill>
                  <a:schemeClr val="tx1">
                    <a:lumMod val="85000"/>
                    <a:lumOff val="15000"/>
                  </a:schemeClr>
                </a:solidFill>
              </a:rPr>
              <a:t>doesn’t think the baby likes </a:t>
            </a:r>
            <a:r>
              <a:rPr lang="en-US" dirty="0" smtClean="0">
                <a:solidFill>
                  <a:schemeClr val="tx1">
                    <a:lumMod val="85000"/>
                    <a:lumOff val="15000"/>
                  </a:schemeClr>
                </a:solidFill>
              </a:rPr>
              <a:t>her</a:t>
            </a:r>
          </a:p>
          <a:p>
            <a:pPr marL="365760" indent="-365760" fontAlgn="auto">
              <a:spcAft>
                <a:spcPts val="0"/>
              </a:spcAft>
              <a:defRPr/>
            </a:pPr>
            <a:r>
              <a:rPr lang="en-US" dirty="0" smtClean="0">
                <a:solidFill>
                  <a:schemeClr val="tx1">
                    <a:lumMod val="85000"/>
                    <a:lumOff val="15000"/>
                  </a:schemeClr>
                </a:solidFill>
              </a:rPr>
              <a:t>She </a:t>
            </a:r>
            <a:r>
              <a:rPr lang="en-US" dirty="0">
                <a:solidFill>
                  <a:schemeClr val="tx1">
                    <a:lumMod val="85000"/>
                    <a:lumOff val="15000"/>
                  </a:schemeClr>
                </a:solidFill>
              </a:rPr>
              <a:t>isn’t sleeping well</a:t>
            </a:r>
          </a:p>
          <a:p>
            <a:pPr marL="365760" indent="-365760" fontAlgn="auto">
              <a:spcAft>
                <a:spcPts val="0"/>
              </a:spcAft>
              <a:defRPr/>
            </a:pPr>
            <a:r>
              <a:rPr lang="en-US" dirty="0" smtClean="0">
                <a:solidFill>
                  <a:schemeClr val="tx1">
                    <a:lumMod val="85000"/>
                    <a:lumOff val="15000"/>
                  </a:schemeClr>
                </a:solidFill>
              </a:rPr>
              <a:t>She </a:t>
            </a:r>
            <a:r>
              <a:rPr lang="en-US" dirty="0">
                <a:solidFill>
                  <a:schemeClr val="tx1">
                    <a:lumMod val="85000"/>
                    <a:lumOff val="15000"/>
                  </a:schemeClr>
                </a:solidFill>
              </a:rPr>
              <a:t>feels as if she has already failed as </a:t>
            </a:r>
            <a:r>
              <a:rPr lang="en-US" dirty="0" smtClean="0">
                <a:solidFill>
                  <a:schemeClr val="tx1">
                    <a:lumMod val="85000"/>
                    <a:lumOff val="15000"/>
                  </a:schemeClr>
                </a:solidFill>
              </a:rPr>
              <a:t>a mother</a:t>
            </a:r>
            <a:endParaRPr lang="en-US" dirty="0">
              <a:solidFill>
                <a:schemeClr val="tx1">
                  <a:lumMod val="85000"/>
                  <a:lumOff val="15000"/>
                </a:schemeClr>
              </a:solidFill>
            </a:endParaRPr>
          </a:p>
        </p:txBody>
      </p:sp>
      <p:sp>
        <p:nvSpPr>
          <p:cNvPr id="83970" name="Title 1"/>
          <p:cNvSpPr>
            <a:spLocks noGrp="1"/>
          </p:cNvSpPr>
          <p:nvPr>
            <p:ph type="title"/>
          </p:nvPr>
        </p:nvSpPr>
        <p:spPr/>
        <p:txBody>
          <a:bodyPr/>
          <a:lstStyle/>
          <a:p>
            <a:r>
              <a:rPr lang="en-US" smtClean="0"/>
              <a:t>Mrs. Thomas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p:txBody>
          <a:bodyPr/>
          <a:lstStyle/>
          <a:p>
            <a:pPr marL="0" indent="0">
              <a:buFont typeface="Wingdings" pitchFamily="2" charset="2"/>
              <a:buNone/>
            </a:pPr>
            <a:r>
              <a:rPr lang="en-US" u="sng" smtClean="0"/>
              <a:t>Probing questions</a:t>
            </a:r>
            <a:r>
              <a:rPr lang="en-US" smtClean="0"/>
              <a:t>:</a:t>
            </a:r>
          </a:p>
          <a:p>
            <a:pPr marL="0" indent="0">
              <a:buFont typeface="Wingdings" pitchFamily="2" charset="2"/>
              <a:buNone/>
            </a:pPr>
            <a:r>
              <a:rPr lang="en-US" smtClean="0"/>
              <a:t>What factors might contribute to the change in milk supply?</a:t>
            </a:r>
          </a:p>
          <a:p>
            <a:pPr marL="0" indent="0">
              <a:buFont typeface="Wingdings" pitchFamily="2" charset="2"/>
              <a:buNone/>
            </a:pPr>
            <a:r>
              <a:rPr lang="en-US" smtClean="0"/>
              <a:t>How might you counsel this mother? Her</a:t>
            </a:r>
          </a:p>
          <a:p>
            <a:pPr marL="0" indent="0">
              <a:buFont typeface="Wingdings" pitchFamily="2" charset="2"/>
              <a:buNone/>
            </a:pPr>
            <a:r>
              <a:rPr lang="en-US" smtClean="0"/>
              <a:t>family?</a:t>
            </a:r>
          </a:p>
          <a:p>
            <a:pPr marL="0" indent="0">
              <a:buFont typeface="Wingdings" pitchFamily="2" charset="2"/>
              <a:buNone/>
            </a:pPr>
            <a:r>
              <a:rPr lang="en-US" smtClean="0"/>
              <a:t>What are some ways to help this mother</a:t>
            </a:r>
          </a:p>
          <a:p>
            <a:pPr marL="0" indent="0">
              <a:buFont typeface="Wingdings" pitchFamily="2" charset="2"/>
              <a:buNone/>
            </a:pPr>
            <a:r>
              <a:rPr lang="en-US" smtClean="0"/>
              <a:t>increase her milk supply?</a:t>
            </a:r>
          </a:p>
        </p:txBody>
      </p:sp>
      <p:sp>
        <p:nvSpPr>
          <p:cNvPr id="84994" name="Title 1"/>
          <p:cNvSpPr>
            <a:spLocks noGrp="1"/>
          </p:cNvSpPr>
          <p:nvPr>
            <p:ph type="title"/>
          </p:nvPr>
        </p:nvSpPr>
        <p:spPr/>
        <p:txBody>
          <a:bodyPr/>
          <a:lstStyle/>
          <a:p>
            <a:r>
              <a:rPr lang="en-US" smtClean="0"/>
              <a:t>Mrs. Thomas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idx="1"/>
          </p:nvPr>
        </p:nvSpPr>
        <p:spPr/>
        <p:txBody>
          <a:bodyPr/>
          <a:lstStyle/>
          <a:p>
            <a:pPr marL="0" indent="0">
              <a:buFont typeface="Wingdings" pitchFamily="2" charset="2"/>
              <a:buNone/>
            </a:pPr>
            <a:r>
              <a:rPr lang="en-US" smtClean="0"/>
              <a:t>Kassidy is a 3 ­day ­old exclusively breastfed girl, born at term after an induced vaginal delivery. The baby nursed well in the delivery room within an hour after delivery.  She has been feeding every 3 hours since.  The baby’s last stool, about 18 hours ago, was black and tarry. The baby and mother have the same blood type. A bedside transcutaneous bilirubin measurement at 24 hours of age places the baby in the “high intermediate” range. </a:t>
            </a:r>
          </a:p>
        </p:txBody>
      </p:sp>
      <p:sp>
        <p:nvSpPr>
          <p:cNvPr id="86018" name="Title 1"/>
          <p:cNvSpPr>
            <a:spLocks noGrp="1"/>
          </p:cNvSpPr>
          <p:nvPr>
            <p:ph type="title"/>
          </p:nvPr>
        </p:nvSpPr>
        <p:spPr/>
        <p:txBody>
          <a:bodyPr/>
          <a:lstStyle/>
          <a:p>
            <a:r>
              <a:rPr lang="en-US" smtClean="0"/>
              <a:t>Kassidy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p:cNvSpPr>
            <a:spLocks noGrp="1"/>
          </p:cNvSpPr>
          <p:nvPr>
            <p:ph idx="1"/>
          </p:nvPr>
        </p:nvSpPr>
        <p:spPr/>
        <p:txBody>
          <a:bodyPr/>
          <a:lstStyle/>
          <a:p>
            <a:pPr marL="0" indent="0">
              <a:buFont typeface="Wingdings" pitchFamily="2" charset="2"/>
              <a:buNone/>
            </a:pPr>
            <a:r>
              <a:rPr lang="en-US" u="sng" smtClean="0"/>
              <a:t>Mother’s concerns:</a:t>
            </a:r>
          </a:p>
          <a:p>
            <a:pPr marL="0" indent="0">
              <a:buFont typeface="Wingdings" pitchFamily="2" charset="2"/>
              <a:buNone/>
            </a:pPr>
            <a:r>
              <a:rPr lang="en-US" smtClean="0"/>
              <a:t>•Her nipples are cracked and bleeding</a:t>
            </a:r>
          </a:p>
          <a:p>
            <a:pPr marL="0" indent="0">
              <a:buFont typeface="Wingdings" pitchFamily="2" charset="2"/>
              <a:buNone/>
            </a:pPr>
            <a:r>
              <a:rPr lang="en-US" smtClean="0"/>
              <a:t>•Her breasts are soft and it doesn’t seem as</a:t>
            </a:r>
          </a:p>
          <a:p>
            <a:pPr marL="0" indent="0">
              <a:buFont typeface="Wingdings" pitchFamily="2" charset="2"/>
              <a:buNone/>
            </a:pPr>
            <a:r>
              <a:rPr lang="en-US" smtClean="0"/>
              <a:t>though her milk has “come in” yet</a:t>
            </a:r>
          </a:p>
          <a:p>
            <a:pPr marL="0" indent="0">
              <a:buFont typeface="Wingdings" pitchFamily="2" charset="2"/>
              <a:buNone/>
            </a:pPr>
            <a:r>
              <a:rPr lang="en-US" smtClean="0"/>
              <a:t>•The baby has lost weight</a:t>
            </a:r>
          </a:p>
          <a:p>
            <a:pPr marL="0" indent="0">
              <a:buFont typeface="Wingdings" pitchFamily="2" charset="2"/>
              <a:buNone/>
            </a:pPr>
            <a:r>
              <a:rPr lang="en-US" smtClean="0"/>
              <a:t>•The baby does not seems as alert as she was</a:t>
            </a:r>
          </a:p>
          <a:p>
            <a:pPr marL="0" indent="0">
              <a:buFont typeface="Wingdings" pitchFamily="2" charset="2"/>
              <a:buNone/>
            </a:pPr>
            <a:r>
              <a:rPr lang="en-US" smtClean="0"/>
              <a:t>the day before</a:t>
            </a:r>
          </a:p>
        </p:txBody>
      </p:sp>
      <p:sp>
        <p:nvSpPr>
          <p:cNvPr id="87042" name="Title 1"/>
          <p:cNvSpPr>
            <a:spLocks noGrp="1"/>
          </p:cNvSpPr>
          <p:nvPr>
            <p:ph type="title"/>
          </p:nvPr>
        </p:nvSpPr>
        <p:spPr/>
        <p:txBody>
          <a:bodyPr/>
          <a:lstStyle/>
          <a:p>
            <a:r>
              <a:rPr lang="en-US" smtClean="0"/>
              <a:t>Kassidy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Wingdings" pitchFamily="2" charset="2"/>
              <a:buNone/>
              <a:defRPr/>
            </a:pPr>
            <a:r>
              <a:rPr lang="en-US" dirty="0" smtClean="0">
                <a:solidFill>
                  <a:schemeClr val="tx1">
                    <a:lumMod val="85000"/>
                    <a:lumOff val="15000"/>
                  </a:schemeClr>
                </a:solidFill>
              </a:rPr>
              <a:t>Brady </a:t>
            </a:r>
            <a:r>
              <a:rPr lang="en-US" dirty="0">
                <a:solidFill>
                  <a:schemeClr val="tx1">
                    <a:lumMod val="85000"/>
                    <a:lumOff val="15000"/>
                  </a:schemeClr>
                </a:solidFill>
              </a:rPr>
              <a:t>is a </a:t>
            </a:r>
            <a:r>
              <a:rPr lang="en-US" dirty="0" smtClean="0">
                <a:solidFill>
                  <a:schemeClr val="tx1">
                    <a:lumMod val="85000"/>
                    <a:lumOff val="15000"/>
                  </a:schemeClr>
                </a:solidFill>
              </a:rPr>
              <a:t>7­month ­</a:t>
            </a:r>
            <a:r>
              <a:rPr lang="en-US" dirty="0">
                <a:solidFill>
                  <a:schemeClr val="tx1">
                    <a:lumMod val="85000"/>
                    <a:lumOff val="15000"/>
                  </a:schemeClr>
                </a:solidFill>
              </a:rPr>
              <a:t>old boy brought in by his </a:t>
            </a:r>
            <a:r>
              <a:rPr lang="en-US" dirty="0" smtClean="0">
                <a:solidFill>
                  <a:schemeClr val="tx1">
                    <a:lumMod val="85000"/>
                    <a:lumOff val="15000"/>
                  </a:schemeClr>
                </a:solidFill>
              </a:rPr>
              <a:t>mother </a:t>
            </a:r>
            <a:r>
              <a:rPr lang="en-US" dirty="0">
                <a:solidFill>
                  <a:schemeClr val="tx1">
                    <a:lumMod val="85000"/>
                    <a:lumOff val="15000"/>
                  </a:schemeClr>
                </a:solidFill>
              </a:rPr>
              <a:t>1 month late for his 6­month well </a:t>
            </a:r>
            <a:r>
              <a:rPr lang="en-US" dirty="0" smtClean="0">
                <a:solidFill>
                  <a:schemeClr val="tx1">
                    <a:lumMod val="85000"/>
                    <a:lumOff val="15000"/>
                  </a:schemeClr>
                </a:solidFill>
              </a:rPr>
              <a:t>visit </a:t>
            </a:r>
            <a:r>
              <a:rPr lang="en-US" dirty="0">
                <a:solidFill>
                  <a:schemeClr val="tx1">
                    <a:lumMod val="85000"/>
                    <a:lumOff val="15000"/>
                  </a:schemeClr>
                </a:solidFill>
              </a:rPr>
              <a:t>and his pediatrician has concerns about </a:t>
            </a:r>
            <a:r>
              <a:rPr lang="en-US" dirty="0" smtClean="0">
                <a:solidFill>
                  <a:schemeClr val="tx1">
                    <a:lumMod val="85000"/>
                    <a:lumOff val="15000"/>
                  </a:schemeClr>
                </a:solidFill>
              </a:rPr>
              <a:t>his </a:t>
            </a:r>
            <a:r>
              <a:rPr lang="en-US" dirty="0">
                <a:solidFill>
                  <a:schemeClr val="tx1">
                    <a:lumMod val="85000"/>
                    <a:lumOff val="15000"/>
                  </a:schemeClr>
                </a:solidFill>
              </a:rPr>
              <a:t>growth. He receives well child care through </a:t>
            </a:r>
            <a:r>
              <a:rPr lang="en-US" dirty="0" smtClean="0">
                <a:solidFill>
                  <a:schemeClr val="tx1">
                    <a:lumMod val="85000"/>
                    <a:lumOff val="15000"/>
                  </a:schemeClr>
                </a:solidFill>
              </a:rPr>
              <a:t>a </a:t>
            </a:r>
            <a:r>
              <a:rPr lang="en-US" dirty="0">
                <a:solidFill>
                  <a:schemeClr val="tx1">
                    <a:lumMod val="85000"/>
                    <a:lumOff val="15000"/>
                  </a:schemeClr>
                </a:solidFill>
              </a:rPr>
              <a:t>clinic at his mother’s workplace. His weight, </a:t>
            </a:r>
            <a:r>
              <a:rPr lang="en-US" dirty="0" smtClean="0">
                <a:solidFill>
                  <a:schemeClr val="tx1">
                    <a:lumMod val="85000"/>
                    <a:lumOff val="15000"/>
                  </a:schemeClr>
                </a:solidFill>
              </a:rPr>
              <a:t>  consistently </a:t>
            </a:r>
            <a:r>
              <a:rPr lang="en-US" dirty="0">
                <a:solidFill>
                  <a:schemeClr val="tx1">
                    <a:lumMod val="85000"/>
                    <a:lumOff val="15000"/>
                  </a:schemeClr>
                </a:solidFill>
              </a:rPr>
              <a:t>plotted on the CDC Growth Chart, </a:t>
            </a:r>
            <a:r>
              <a:rPr lang="en-US" dirty="0" smtClean="0">
                <a:solidFill>
                  <a:schemeClr val="tx1">
                    <a:lumMod val="85000"/>
                    <a:lumOff val="15000"/>
                  </a:schemeClr>
                </a:solidFill>
              </a:rPr>
              <a:t>has </a:t>
            </a:r>
            <a:r>
              <a:rPr lang="en-US" dirty="0">
                <a:solidFill>
                  <a:schemeClr val="tx1">
                    <a:lumMod val="85000"/>
                    <a:lumOff val="15000"/>
                  </a:schemeClr>
                </a:solidFill>
              </a:rPr>
              <a:t>decreased from the 75th percentile at 4 </a:t>
            </a:r>
            <a:r>
              <a:rPr lang="en-US" dirty="0" smtClean="0">
                <a:solidFill>
                  <a:schemeClr val="tx1">
                    <a:lumMod val="85000"/>
                    <a:lumOff val="15000"/>
                  </a:schemeClr>
                </a:solidFill>
              </a:rPr>
              <a:t>months </a:t>
            </a:r>
            <a:r>
              <a:rPr lang="en-US" dirty="0">
                <a:solidFill>
                  <a:schemeClr val="tx1">
                    <a:lumMod val="85000"/>
                    <a:lumOff val="15000"/>
                  </a:schemeClr>
                </a:solidFill>
              </a:rPr>
              <a:t>of age to the 10th percentile at this </a:t>
            </a:r>
            <a:r>
              <a:rPr lang="en-US" dirty="0" smtClean="0">
                <a:solidFill>
                  <a:schemeClr val="tx1">
                    <a:lumMod val="85000"/>
                    <a:lumOff val="15000"/>
                  </a:schemeClr>
                </a:solidFill>
              </a:rPr>
              <a:t> visit</a:t>
            </a:r>
            <a:r>
              <a:rPr lang="en-US" dirty="0">
                <a:solidFill>
                  <a:schemeClr val="tx1">
                    <a:lumMod val="85000"/>
                    <a:lumOff val="15000"/>
                  </a:schemeClr>
                </a:solidFill>
              </a:rPr>
              <a:t>. He is being referred for an evaluation of </a:t>
            </a:r>
            <a:r>
              <a:rPr lang="en-US" dirty="0" smtClean="0">
                <a:solidFill>
                  <a:schemeClr val="tx1">
                    <a:lumMod val="85000"/>
                    <a:lumOff val="15000"/>
                  </a:schemeClr>
                </a:solidFill>
              </a:rPr>
              <a:t>failure </a:t>
            </a:r>
            <a:r>
              <a:rPr lang="en-US" dirty="0">
                <a:solidFill>
                  <a:schemeClr val="tx1">
                    <a:lumMod val="85000"/>
                    <a:lumOff val="15000"/>
                  </a:schemeClr>
                </a:solidFill>
              </a:rPr>
              <a:t>to thrive.</a:t>
            </a:r>
          </a:p>
          <a:p>
            <a:pPr marL="0" indent="0" fontAlgn="auto">
              <a:spcAft>
                <a:spcPts val="0"/>
              </a:spcAft>
              <a:buFont typeface="Wingdings" pitchFamily="2" charset="2"/>
              <a:buNone/>
              <a:defRPr/>
            </a:pPr>
            <a:r>
              <a:rPr lang="en-US" u="sng" dirty="0">
                <a:solidFill>
                  <a:schemeClr val="tx1">
                    <a:lumMod val="85000"/>
                    <a:lumOff val="15000"/>
                  </a:schemeClr>
                </a:solidFill>
              </a:rPr>
              <a:t>Background </a:t>
            </a:r>
            <a:r>
              <a:rPr lang="en-US" u="sng" dirty="0" smtClean="0">
                <a:solidFill>
                  <a:schemeClr val="tx1">
                    <a:lumMod val="85000"/>
                    <a:lumOff val="15000"/>
                  </a:schemeClr>
                </a:solidFill>
              </a:rPr>
              <a:t>Information</a:t>
            </a:r>
            <a:r>
              <a:rPr lang="en-US" dirty="0" smtClean="0">
                <a:solidFill>
                  <a:schemeClr val="tx1">
                    <a:lumMod val="85000"/>
                    <a:lumOff val="15000"/>
                  </a:schemeClr>
                </a:solidFill>
              </a:rPr>
              <a:t>: He </a:t>
            </a:r>
            <a:r>
              <a:rPr lang="en-US" dirty="0">
                <a:solidFill>
                  <a:schemeClr val="tx1">
                    <a:lumMod val="85000"/>
                    <a:lumOff val="15000"/>
                  </a:schemeClr>
                </a:solidFill>
              </a:rPr>
              <a:t>is the second child for these parents. He </a:t>
            </a:r>
            <a:r>
              <a:rPr lang="en-US" dirty="0" smtClean="0">
                <a:solidFill>
                  <a:schemeClr val="tx1">
                    <a:lumMod val="85000"/>
                    <a:lumOff val="15000"/>
                  </a:schemeClr>
                </a:solidFill>
              </a:rPr>
              <a:t>was </a:t>
            </a:r>
            <a:r>
              <a:rPr lang="en-US" dirty="0">
                <a:solidFill>
                  <a:schemeClr val="tx1">
                    <a:lumMod val="85000"/>
                    <a:lumOff val="15000"/>
                  </a:schemeClr>
                </a:solidFill>
              </a:rPr>
              <a:t>born at term after a vaginal delivery </a:t>
            </a:r>
            <a:r>
              <a:rPr lang="en-US" dirty="0" smtClean="0">
                <a:solidFill>
                  <a:schemeClr val="tx1">
                    <a:lumMod val="85000"/>
                    <a:lumOff val="15000"/>
                  </a:schemeClr>
                </a:solidFill>
              </a:rPr>
              <a:t>and </a:t>
            </a:r>
            <a:r>
              <a:rPr lang="en-US" dirty="0">
                <a:solidFill>
                  <a:schemeClr val="tx1">
                    <a:lumMod val="85000"/>
                    <a:lumOff val="15000"/>
                  </a:schemeClr>
                </a:solidFill>
              </a:rPr>
              <a:t>uncomplicated pregnancy. He has been </a:t>
            </a:r>
            <a:r>
              <a:rPr lang="en-US" dirty="0" smtClean="0">
                <a:solidFill>
                  <a:schemeClr val="tx1">
                    <a:lumMod val="85000"/>
                    <a:lumOff val="15000"/>
                  </a:schemeClr>
                </a:solidFill>
              </a:rPr>
              <a:t>exclusively </a:t>
            </a:r>
            <a:r>
              <a:rPr lang="en-US" dirty="0">
                <a:solidFill>
                  <a:schemeClr val="tx1">
                    <a:lumMod val="85000"/>
                    <a:lumOff val="15000"/>
                  </a:schemeClr>
                </a:solidFill>
              </a:rPr>
              <a:t>breastfed, with initiation of solid </a:t>
            </a:r>
            <a:r>
              <a:rPr lang="en-US" dirty="0" smtClean="0">
                <a:solidFill>
                  <a:schemeClr val="tx1">
                    <a:lumMod val="85000"/>
                    <a:lumOff val="15000"/>
                  </a:schemeClr>
                </a:solidFill>
              </a:rPr>
              <a:t>foods </a:t>
            </a:r>
            <a:r>
              <a:rPr lang="en-US" dirty="0">
                <a:solidFill>
                  <a:schemeClr val="tx1">
                    <a:lumMod val="85000"/>
                    <a:lumOff val="15000"/>
                  </a:schemeClr>
                </a:solidFill>
              </a:rPr>
              <a:t>at around 6 months of age. His mother </a:t>
            </a:r>
            <a:r>
              <a:rPr lang="en-US" dirty="0" smtClean="0">
                <a:solidFill>
                  <a:schemeClr val="tx1">
                    <a:lumMod val="85000"/>
                    <a:lumOff val="15000"/>
                  </a:schemeClr>
                </a:solidFill>
              </a:rPr>
              <a:t>feels </a:t>
            </a:r>
            <a:r>
              <a:rPr lang="en-US" dirty="0">
                <a:solidFill>
                  <a:schemeClr val="tx1">
                    <a:lumMod val="85000"/>
                    <a:lumOff val="15000"/>
                  </a:schemeClr>
                </a:solidFill>
              </a:rPr>
              <a:t>as if her milk supply is adequate and </a:t>
            </a:r>
            <a:r>
              <a:rPr lang="en-US" dirty="0" smtClean="0">
                <a:solidFill>
                  <a:schemeClr val="tx1">
                    <a:lumMod val="85000"/>
                    <a:lumOff val="15000"/>
                  </a:schemeClr>
                </a:solidFill>
              </a:rPr>
              <a:t>has </a:t>
            </a:r>
            <a:r>
              <a:rPr lang="en-US" dirty="0">
                <a:solidFill>
                  <a:schemeClr val="tx1">
                    <a:lumMod val="85000"/>
                    <a:lumOff val="15000"/>
                  </a:schemeClr>
                </a:solidFill>
              </a:rPr>
              <a:t>experienced no change in the volume of </a:t>
            </a:r>
            <a:r>
              <a:rPr lang="en-US" dirty="0" smtClean="0">
                <a:solidFill>
                  <a:schemeClr val="tx1">
                    <a:lumMod val="85000"/>
                    <a:lumOff val="15000"/>
                  </a:schemeClr>
                </a:solidFill>
              </a:rPr>
              <a:t> breast </a:t>
            </a:r>
            <a:r>
              <a:rPr lang="en-US" dirty="0">
                <a:solidFill>
                  <a:schemeClr val="tx1">
                    <a:lumMod val="85000"/>
                    <a:lumOff val="15000"/>
                  </a:schemeClr>
                </a:solidFill>
              </a:rPr>
              <a:t>milk. She is able to pump while at work. </a:t>
            </a:r>
            <a:r>
              <a:rPr lang="en-US" dirty="0" smtClean="0">
                <a:solidFill>
                  <a:schemeClr val="tx1">
                    <a:lumMod val="85000"/>
                    <a:lumOff val="15000"/>
                  </a:schemeClr>
                </a:solidFill>
              </a:rPr>
              <a:t>He </a:t>
            </a:r>
            <a:r>
              <a:rPr lang="en-US" dirty="0">
                <a:solidFill>
                  <a:schemeClr val="tx1">
                    <a:lumMod val="85000"/>
                    <a:lumOff val="15000"/>
                  </a:schemeClr>
                </a:solidFill>
              </a:rPr>
              <a:t>has started solid food and has no feeding </a:t>
            </a:r>
            <a:r>
              <a:rPr lang="en-US" dirty="0" smtClean="0">
                <a:solidFill>
                  <a:schemeClr val="tx1">
                    <a:lumMod val="85000"/>
                    <a:lumOff val="15000"/>
                  </a:schemeClr>
                </a:solidFill>
              </a:rPr>
              <a:t>difficulties</a:t>
            </a:r>
            <a:r>
              <a:rPr lang="en-US" dirty="0">
                <a:solidFill>
                  <a:schemeClr val="tx1">
                    <a:lumMod val="85000"/>
                    <a:lumOff val="15000"/>
                  </a:schemeClr>
                </a:solidFill>
              </a:rPr>
              <a:t>. He has met all developmental </a:t>
            </a:r>
            <a:r>
              <a:rPr lang="en-US" dirty="0" smtClean="0">
                <a:solidFill>
                  <a:schemeClr val="tx1">
                    <a:lumMod val="85000"/>
                    <a:lumOff val="15000"/>
                  </a:schemeClr>
                </a:solidFill>
              </a:rPr>
              <a:t>milestones</a:t>
            </a:r>
            <a:r>
              <a:rPr lang="en-US" dirty="0">
                <a:solidFill>
                  <a:schemeClr val="tx1">
                    <a:lumMod val="85000"/>
                    <a:lumOff val="15000"/>
                  </a:schemeClr>
                </a:solidFill>
              </a:rPr>
              <a:t>. He has maintained his height and </a:t>
            </a:r>
            <a:r>
              <a:rPr lang="en-US" dirty="0" smtClean="0">
                <a:solidFill>
                  <a:schemeClr val="tx1">
                    <a:lumMod val="85000"/>
                    <a:lumOff val="15000"/>
                  </a:schemeClr>
                </a:solidFill>
              </a:rPr>
              <a:t>head </a:t>
            </a:r>
            <a:r>
              <a:rPr lang="en-US" dirty="0">
                <a:solidFill>
                  <a:schemeClr val="tx1">
                    <a:lumMod val="85000"/>
                    <a:lumOff val="15000"/>
                  </a:schemeClr>
                </a:solidFill>
              </a:rPr>
              <a:t>circumference. He has had no vomiting, </a:t>
            </a:r>
            <a:r>
              <a:rPr lang="en-US" dirty="0" smtClean="0">
                <a:solidFill>
                  <a:schemeClr val="tx1">
                    <a:lumMod val="85000"/>
                    <a:lumOff val="15000"/>
                  </a:schemeClr>
                </a:solidFill>
              </a:rPr>
              <a:t>diarrhea </a:t>
            </a:r>
            <a:r>
              <a:rPr lang="en-US" dirty="0">
                <a:solidFill>
                  <a:schemeClr val="tx1">
                    <a:lumMod val="85000"/>
                    <a:lumOff val="15000"/>
                  </a:schemeClr>
                </a:solidFill>
              </a:rPr>
              <a:t>or irritability. His mother is </a:t>
            </a:r>
            <a:r>
              <a:rPr lang="en-US" dirty="0" smtClean="0">
                <a:solidFill>
                  <a:schemeClr val="tx1">
                    <a:lumMod val="85000"/>
                    <a:lumOff val="15000"/>
                  </a:schemeClr>
                </a:solidFill>
              </a:rPr>
              <a:t>64 </a:t>
            </a:r>
            <a:r>
              <a:rPr lang="en-US" dirty="0">
                <a:solidFill>
                  <a:schemeClr val="tx1">
                    <a:lumMod val="85000"/>
                    <a:lumOff val="15000"/>
                  </a:schemeClr>
                </a:solidFill>
              </a:rPr>
              <a:t>inches </a:t>
            </a:r>
            <a:r>
              <a:rPr lang="en-US" dirty="0" smtClean="0">
                <a:solidFill>
                  <a:schemeClr val="tx1">
                    <a:lumMod val="85000"/>
                    <a:lumOff val="15000"/>
                  </a:schemeClr>
                </a:solidFill>
              </a:rPr>
              <a:t>tall</a:t>
            </a:r>
            <a:r>
              <a:rPr lang="en-US" dirty="0">
                <a:solidFill>
                  <a:schemeClr val="tx1">
                    <a:lumMod val="85000"/>
                    <a:lumOff val="15000"/>
                  </a:schemeClr>
                </a:solidFill>
              </a:rPr>
              <a:t>. His father is </a:t>
            </a:r>
            <a:r>
              <a:rPr lang="en-US" dirty="0" smtClean="0">
                <a:solidFill>
                  <a:schemeClr val="tx1">
                    <a:lumMod val="85000"/>
                    <a:lumOff val="15000"/>
                  </a:schemeClr>
                </a:solidFill>
              </a:rPr>
              <a:t>69 </a:t>
            </a:r>
            <a:r>
              <a:rPr lang="en-US" dirty="0">
                <a:solidFill>
                  <a:schemeClr val="tx1">
                    <a:lumMod val="85000"/>
                    <a:lumOff val="15000"/>
                  </a:schemeClr>
                </a:solidFill>
              </a:rPr>
              <a:t>inches tall. </a:t>
            </a:r>
          </a:p>
        </p:txBody>
      </p:sp>
      <p:sp>
        <p:nvSpPr>
          <p:cNvPr id="88066" name="Title 1"/>
          <p:cNvSpPr>
            <a:spLocks noGrp="1"/>
          </p:cNvSpPr>
          <p:nvPr>
            <p:ph type="title"/>
          </p:nvPr>
        </p:nvSpPr>
        <p:spPr/>
        <p:txBody>
          <a:bodyPr/>
          <a:lstStyle/>
          <a:p>
            <a:r>
              <a:rPr lang="en-US" smtClean="0"/>
              <a:t>Brady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62500" lnSpcReduction="20000"/>
          </a:bodyPr>
          <a:lstStyle/>
          <a:p>
            <a:pPr marL="0" indent="0" fontAlgn="auto">
              <a:spcAft>
                <a:spcPts val="0"/>
              </a:spcAft>
              <a:buFont typeface="Wingdings" pitchFamily="2" charset="2"/>
              <a:buNone/>
              <a:defRPr/>
            </a:pPr>
            <a:r>
              <a:rPr lang="en-US" u="sng" dirty="0">
                <a:solidFill>
                  <a:schemeClr val="tx1">
                    <a:lumMod val="85000"/>
                    <a:lumOff val="15000"/>
                  </a:schemeClr>
                </a:solidFill>
              </a:rPr>
              <a:t>Mother’s Concerns:</a:t>
            </a:r>
          </a:p>
          <a:p>
            <a:pPr marL="0" indent="0" fontAlgn="auto">
              <a:spcAft>
                <a:spcPts val="0"/>
              </a:spcAft>
              <a:buFont typeface="Wingdings" pitchFamily="2" charset="2"/>
              <a:buNone/>
              <a:defRPr/>
            </a:pPr>
            <a:r>
              <a:rPr lang="en-US" dirty="0" smtClean="0">
                <a:solidFill>
                  <a:schemeClr val="tx1">
                    <a:lumMod val="85000"/>
                    <a:lumOff val="15000"/>
                  </a:schemeClr>
                </a:solidFill>
              </a:rPr>
              <a:t>She </a:t>
            </a:r>
            <a:r>
              <a:rPr lang="en-US" dirty="0">
                <a:solidFill>
                  <a:schemeClr val="tx1">
                    <a:lumMod val="85000"/>
                    <a:lumOff val="15000"/>
                  </a:schemeClr>
                </a:solidFill>
              </a:rPr>
              <a:t>originally didn’t have any, but </a:t>
            </a:r>
            <a:r>
              <a:rPr lang="en-US" dirty="0" smtClean="0">
                <a:solidFill>
                  <a:schemeClr val="tx1">
                    <a:lumMod val="85000"/>
                    <a:lumOff val="15000"/>
                  </a:schemeClr>
                </a:solidFill>
              </a:rPr>
              <a:t>has  become </a:t>
            </a:r>
            <a:r>
              <a:rPr lang="en-US" dirty="0">
                <a:solidFill>
                  <a:schemeClr val="tx1">
                    <a:lumMod val="85000"/>
                    <a:lumOff val="15000"/>
                  </a:schemeClr>
                </a:solidFill>
              </a:rPr>
              <a:t>concerned due to the </a:t>
            </a:r>
            <a:r>
              <a:rPr lang="en-US" dirty="0" smtClean="0">
                <a:solidFill>
                  <a:schemeClr val="tx1">
                    <a:lumMod val="85000"/>
                    <a:lumOff val="15000"/>
                  </a:schemeClr>
                </a:solidFill>
              </a:rPr>
              <a:t>attention being </a:t>
            </a:r>
            <a:r>
              <a:rPr lang="en-US" dirty="0">
                <a:solidFill>
                  <a:schemeClr val="tx1">
                    <a:lumMod val="85000"/>
                    <a:lumOff val="15000"/>
                  </a:schemeClr>
                </a:solidFill>
              </a:rPr>
              <a:t>paid to her son’s weight</a:t>
            </a:r>
          </a:p>
          <a:p>
            <a:pPr marL="0" indent="0" fontAlgn="auto">
              <a:spcAft>
                <a:spcPts val="0"/>
              </a:spcAft>
              <a:buFont typeface="Wingdings" pitchFamily="2" charset="2"/>
              <a:buNone/>
              <a:defRPr/>
            </a:pPr>
            <a:r>
              <a:rPr lang="en-US" dirty="0" smtClean="0">
                <a:solidFill>
                  <a:schemeClr val="tx1">
                    <a:lumMod val="85000"/>
                    <a:lumOff val="15000"/>
                  </a:schemeClr>
                </a:solidFill>
              </a:rPr>
              <a:t>She </a:t>
            </a:r>
            <a:r>
              <a:rPr lang="en-US" dirty="0">
                <a:solidFill>
                  <a:schemeClr val="tx1">
                    <a:lumMod val="85000"/>
                    <a:lumOff val="15000"/>
                  </a:schemeClr>
                </a:solidFill>
              </a:rPr>
              <a:t>is curious about the richness of her milk</a:t>
            </a:r>
          </a:p>
          <a:p>
            <a:pPr marL="0" indent="0" fontAlgn="auto">
              <a:spcAft>
                <a:spcPts val="0"/>
              </a:spcAft>
              <a:buFont typeface="Wingdings" pitchFamily="2" charset="2"/>
              <a:buNone/>
              <a:defRPr/>
            </a:pPr>
            <a:r>
              <a:rPr lang="en-US" dirty="0" smtClean="0">
                <a:solidFill>
                  <a:schemeClr val="tx1">
                    <a:lumMod val="85000"/>
                    <a:lumOff val="15000"/>
                  </a:schemeClr>
                </a:solidFill>
              </a:rPr>
              <a:t>She </a:t>
            </a:r>
            <a:r>
              <a:rPr lang="en-US" dirty="0">
                <a:solidFill>
                  <a:schemeClr val="tx1">
                    <a:lumMod val="85000"/>
                    <a:lumOff val="15000"/>
                  </a:schemeClr>
                </a:solidFill>
              </a:rPr>
              <a:t>would like to know what </a:t>
            </a:r>
            <a:r>
              <a:rPr lang="en-US" dirty="0" smtClean="0">
                <a:solidFill>
                  <a:schemeClr val="tx1">
                    <a:lumMod val="85000"/>
                    <a:lumOff val="15000"/>
                  </a:schemeClr>
                </a:solidFill>
              </a:rPr>
              <a:t>supplements either </a:t>
            </a:r>
            <a:r>
              <a:rPr lang="en-US" dirty="0">
                <a:solidFill>
                  <a:schemeClr val="tx1">
                    <a:lumMod val="85000"/>
                    <a:lumOff val="15000"/>
                  </a:schemeClr>
                </a:solidFill>
              </a:rPr>
              <a:t>she or her son should be taking</a:t>
            </a:r>
          </a:p>
          <a:p>
            <a:pPr marL="0" indent="0" fontAlgn="auto">
              <a:spcAft>
                <a:spcPts val="0"/>
              </a:spcAft>
              <a:buFont typeface="Wingdings" pitchFamily="2" charset="2"/>
              <a:buNone/>
              <a:defRPr/>
            </a:pPr>
            <a:r>
              <a:rPr lang="en-US" u="sng" dirty="0" smtClean="0">
                <a:solidFill>
                  <a:schemeClr val="tx1">
                    <a:lumMod val="85000"/>
                    <a:lumOff val="15000"/>
                  </a:schemeClr>
                </a:solidFill>
              </a:rPr>
              <a:t>Questions</a:t>
            </a:r>
            <a:r>
              <a:rPr lang="en-US" dirty="0">
                <a:solidFill>
                  <a:schemeClr val="tx1">
                    <a:lumMod val="85000"/>
                    <a:lumOff val="15000"/>
                  </a:schemeClr>
                </a:solidFill>
              </a:rPr>
              <a:t>:</a:t>
            </a:r>
          </a:p>
          <a:p>
            <a:pPr marL="365760" indent="-365760" fontAlgn="auto">
              <a:spcAft>
                <a:spcPts val="0"/>
              </a:spcAft>
              <a:defRPr/>
            </a:pPr>
            <a:r>
              <a:rPr lang="en-US" dirty="0" smtClean="0">
                <a:solidFill>
                  <a:schemeClr val="tx1">
                    <a:lumMod val="85000"/>
                    <a:lumOff val="15000"/>
                  </a:schemeClr>
                </a:solidFill>
              </a:rPr>
              <a:t>Is </a:t>
            </a:r>
            <a:r>
              <a:rPr lang="en-US" dirty="0">
                <a:solidFill>
                  <a:schemeClr val="tx1">
                    <a:lumMod val="85000"/>
                    <a:lumOff val="15000"/>
                  </a:schemeClr>
                </a:solidFill>
              </a:rPr>
              <a:t>this baby’s growth pattern abnormal?</a:t>
            </a:r>
          </a:p>
          <a:p>
            <a:pPr marL="365760" indent="-365760" fontAlgn="auto">
              <a:spcAft>
                <a:spcPts val="0"/>
              </a:spcAft>
              <a:defRPr/>
            </a:pPr>
            <a:r>
              <a:rPr lang="en-US" dirty="0" smtClean="0">
                <a:solidFill>
                  <a:schemeClr val="tx1">
                    <a:lumMod val="85000"/>
                    <a:lumOff val="15000"/>
                  </a:schemeClr>
                </a:solidFill>
              </a:rPr>
              <a:t>How </a:t>
            </a:r>
            <a:r>
              <a:rPr lang="en-US" dirty="0">
                <a:solidFill>
                  <a:schemeClr val="tx1">
                    <a:lumMod val="85000"/>
                    <a:lumOff val="15000"/>
                  </a:schemeClr>
                </a:solidFill>
              </a:rPr>
              <a:t>do the CDC Growth Charts differ </a:t>
            </a:r>
            <a:r>
              <a:rPr lang="en-US" dirty="0" smtClean="0">
                <a:solidFill>
                  <a:schemeClr val="tx1">
                    <a:lumMod val="85000"/>
                    <a:lumOff val="15000"/>
                  </a:schemeClr>
                </a:solidFill>
              </a:rPr>
              <a:t>from the </a:t>
            </a:r>
            <a:r>
              <a:rPr lang="en-US" dirty="0">
                <a:solidFill>
                  <a:schemeClr val="tx1">
                    <a:lumMod val="85000"/>
                    <a:lumOff val="15000"/>
                  </a:schemeClr>
                </a:solidFill>
              </a:rPr>
              <a:t>WHO Child Growth Standards?</a:t>
            </a:r>
          </a:p>
          <a:p>
            <a:pPr marL="365760" indent="-365760" fontAlgn="auto">
              <a:spcAft>
                <a:spcPts val="0"/>
              </a:spcAft>
              <a:defRPr/>
            </a:pPr>
            <a:r>
              <a:rPr lang="en-US" dirty="0" smtClean="0">
                <a:solidFill>
                  <a:schemeClr val="tx1">
                    <a:lumMod val="85000"/>
                    <a:lumOff val="15000"/>
                  </a:schemeClr>
                </a:solidFill>
              </a:rPr>
              <a:t>What </a:t>
            </a:r>
            <a:r>
              <a:rPr lang="en-US" dirty="0">
                <a:solidFill>
                  <a:schemeClr val="tx1">
                    <a:lumMod val="85000"/>
                    <a:lumOff val="15000"/>
                  </a:schemeClr>
                </a:solidFill>
              </a:rPr>
              <a:t>advice would you give this mother?</a:t>
            </a:r>
          </a:p>
          <a:p>
            <a:pPr marL="365760" indent="-365760" fontAlgn="auto">
              <a:spcAft>
                <a:spcPts val="0"/>
              </a:spcAft>
              <a:defRPr/>
            </a:pPr>
            <a:r>
              <a:rPr lang="en-US" dirty="0" smtClean="0">
                <a:solidFill>
                  <a:schemeClr val="tx1">
                    <a:lumMod val="85000"/>
                    <a:lumOff val="15000"/>
                  </a:schemeClr>
                </a:solidFill>
              </a:rPr>
              <a:t>What </a:t>
            </a:r>
            <a:r>
              <a:rPr lang="en-US" dirty="0">
                <a:solidFill>
                  <a:schemeClr val="tx1">
                    <a:lumMod val="85000"/>
                    <a:lumOff val="15000"/>
                  </a:schemeClr>
                </a:solidFill>
              </a:rPr>
              <a:t>other questions should you ask, </a:t>
            </a:r>
            <a:r>
              <a:rPr lang="en-US" dirty="0" smtClean="0">
                <a:solidFill>
                  <a:schemeClr val="tx1">
                    <a:lumMod val="85000"/>
                    <a:lumOff val="15000"/>
                  </a:schemeClr>
                </a:solidFill>
              </a:rPr>
              <a:t>and what </a:t>
            </a:r>
            <a:r>
              <a:rPr lang="en-US" dirty="0">
                <a:solidFill>
                  <a:schemeClr val="tx1">
                    <a:lumMod val="85000"/>
                    <a:lumOff val="15000"/>
                  </a:schemeClr>
                </a:solidFill>
              </a:rPr>
              <a:t>physical findings should you look for</a:t>
            </a:r>
          </a:p>
          <a:p>
            <a:pPr marL="365760" indent="-365760" fontAlgn="auto">
              <a:spcAft>
                <a:spcPts val="0"/>
              </a:spcAft>
              <a:defRPr/>
            </a:pPr>
            <a:r>
              <a:rPr lang="en-US" dirty="0">
                <a:solidFill>
                  <a:schemeClr val="tx1">
                    <a:lumMod val="85000"/>
                    <a:lumOff val="15000"/>
                  </a:schemeClr>
                </a:solidFill>
              </a:rPr>
              <a:t>before making a diagnosis?</a:t>
            </a:r>
          </a:p>
          <a:p>
            <a:pPr marL="365760" indent="-365760" fontAlgn="auto">
              <a:spcAft>
                <a:spcPts val="0"/>
              </a:spcAft>
              <a:defRPr/>
            </a:pPr>
            <a:r>
              <a:rPr lang="en-US" dirty="0" smtClean="0">
                <a:solidFill>
                  <a:schemeClr val="tx1">
                    <a:lumMod val="85000"/>
                    <a:lumOff val="15000"/>
                  </a:schemeClr>
                </a:solidFill>
              </a:rPr>
              <a:t>What </a:t>
            </a:r>
            <a:r>
              <a:rPr lang="en-US" dirty="0">
                <a:solidFill>
                  <a:schemeClr val="tx1">
                    <a:lumMod val="85000"/>
                    <a:lumOff val="15000"/>
                  </a:schemeClr>
                </a:solidFill>
              </a:rPr>
              <a:t>do you think about the referral </a:t>
            </a:r>
            <a:r>
              <a:rPr lang="en-US" dirty="0" smtClean="0">
                <a:solidFill>
                  <a:schemeClr val="tx1">
                    <a:lumMod val="85000"/>
                    <a:lumOff val="15000"/>
                  </a:schemeClr>
                </a:solidFill>
              </a:rPr>
              <a:t>for failure </a:t>
            </a:r>
            <a:r>
              <a:rPr lang="en-US" dirty="0">
                <a:solidFill>
                  <a:schemeClr val="tx1">
                    <a:lumMod val="85000"/>
                    <a:lumOff val="15000"/>
                  </a:schemeClr>
                </a:solidFill>
              </a:rPr>
              <a:t>to thrive?</a:t>
            </a:r>
          </a:p>
          <a:p>
            <a:pPr marL="365760" indent="-365760" fontAlgn="auto">
              <a:spcAft>
                <a:spcPts val="0"/>
              </a:spcAft>
              <a:defRPr/>
            </a:pPr>
            <a:r>
              <a:rPr lang="en-US" dirty="0" smtClean="0">
                <a:solidFill>
                  <a:schemeClr val="tx1">
                    <a:lumMod val="85000"/>
                    <a:lumOff val="15000"/>
                  </a:schemeClr>
                </a:solidFill>
              </a:rPr>
              <a:t>Would </a:t>
            </a:r>
            <a:r>
              <a:rPr lang="en-US" dirty="0">
                <a:solidFill>
                  <a:schemeClr val="tx1">
                    <a:lumMod val="85000"/>
                    <a:lumOff val="15000"/>
                  </a:schemeClr>
                </a:solidFill>
              </a:rPr>
              <a:t>you provide any </a:t>
            </a:r>
            <a:r>
              <a:rPr lang="en-US" dirty="0" smtClean="0">
                <a:solidFill>
                  <a:schemeClr val="tx1">
                    <a:lumMod val="85000"/>
                    <a:lumOff val="15000"/>
                  </a:schemeClr>
                </a:solidFill>
              </a:rPr>
              <a:t>additional nutritional </a:t>
            </a:r>
            <a:r>
              <a:rPr lang="en-US" dirty="0">
                <a:solidFill>
                  <a:schemeClr val="tx1">
                    <a:lumMod val="85000"/>
                    <a:lumOff val="15000"/>
                  </a:schemeClr>
                </a:solidFill>
              </a:rPr>
              <a:t>guidance?</a:t>
            </a:r>
          </a:p>
        </p:txBody>
      </p:sp>
      <p:sp>
        <p:nvSpPr>
          <p:cNvPr id="89090" name="Title 1"/>
          <p:cNvSpPr>
            <a:spLocks noGrp="1"/>
          </p:cNvSpPr>
          <p:nvPr>
            <p:ph type="title"/>
          </p:nvPr>
        </p:nvSpPr>
        <p:spPr/>
        <p:txBody>
          <a:bodyPr/>
          <a:lstStyle/>
          <a:p>
            <a:r>
              <a:rPr lang="en-US" smtClean="0"/>
              <a:t>Brady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271463"/>
            <a:ext cx="8229600" cy="1144587"/>
          </a:xfrm>
        </p:spPr>
        <p:txBody>
          <a:bodyPr rtlCol="0" anchor="b">
            <a:normAutofit/>
          </a:bodyPr>
          <a:lstStyle/>
          <a:p>
            <a:pPr fontAlgn="auto">
              <a:spcAft>
                <a:spcPts val="0"/>
              </a:spcAft>
              <a:defRPr/>
            </a:pPr>
            <a:r>
              <a:rPr lang="en-US">
                <a:effectLst>
                  <a:outerShdw blurRad="38100" dist="38100" dir="2700000" algn="tl">
                    <a:srgbClr val="C0C0C0"/>
                  </a:outerShdw>
                </a:effectLst>
              </a:rPr>
              <a:t>CDC</a:t>
            </a:r>
          </a:p>
        </p:txBody>
      </p:sp>
      <p:sp>
        <p:nvSpPr>
          <p:cNvPr id="90114" name="Rectangle 3"/>
          <p:cNvSpPr>
            <a:spLocks noGrp="1" noChangeArrowheads="1"/>
          </p:cNvSpPr>
          <p:nvPr>
            <p:ph idx="4294967295"/>
          </p:nvPr>
        </p:nvSpPr>
        <p:spPr>
          <a:xfrm>
            <a:off x="0" y="1600200"/>
            <a:ext cx="8229600" cy="4525963"/>
          </a:xfrm>
        </p:spPr>
        <p:txBody>
          <a:bodyPr lIns="182880" tIns="91440"/>
          <a:lstStyle/>
          <a:p>
            <a:pPr marL="265113" indent="-265113"/>
            <a:r>
              <a:rPr lang="en-US" smtClean="0"/>
              <a:t>Growth </a:t>
            </a:r>
            <a:r>
              <a:rPr lang="en-US" i="1" smtClean="0"/>
              <a:t>reference</a:t>
            </a:r>
          </a:p>
          <a:p>
            <a:pPr marL="265113" indent="-265113"/>
            <a:r>
              <a:rPr lang="en-US" smtClean="0"/>
              <a:t>Survey of population of US</a:t>
            </a:r>
          </a:p>
          <a:p>
            <a:pPr marL="265113" indent="-265113"/>
            <a:r>
              <a:rPr lang="en-US" smtClean="0"/>
              <a:t>Birth weight data from those states that include that info on the birth certificate</a:t>
            </a:r>
          </a:p>
        </p:txBody>
      </p:sp>
      <p:sp>
        <p:nvSpPr>
          <p:cNvPr id="80900" name="Text Box 4"/>
          <p:cNvSpPr txBox="1">
            <a:spLocks noChangeArrowheads="1"/>
          </p:cNvSpPr>
          <p:nvPr/>
        </p:nvSpPr>
        <p:spPr bwMode="auto">
          <a:xfrm>
            <a:off x="1203325" y="4694238"/>
            <a:ext cx="3065463" cy="3667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atin typeface="+mn-lt"/>
              </a:rPr>
              <a:t>How kids in the US </a:t>
            </a:r>
            <a:r>
              <a:rPr lang="en-US" b="1" i="1" u="sng">
                <a:effectLst>
                  <a:outerShdw blurRad="38100" dist="38100" dir="2700000" algn="tl">
                    <a:srgbClr val="C0C0C0"/>
                  </a:outerShdw>
                </a:effectLst>
                <a:latin typeface="+mn-lt"/>
              </a:rPr>
              <a:t>are</a:t>
            </a:r>
            <a:r>
              <a:rPr lang="en-US">
                <a:latin typeface="+mn-lt"/>
              </a:rPr>
              <a:t> growing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box(in)">
                                      <p:cBhvr>
                                        <p:cTn id="7" dur="500"/>
                                        <p:tgtEl>
                                          <p:spTgt spid="80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5" descr="whocdcwtforagebreastfed"/>
          <p:cNvPicPr>
            <a:picLocks noChangeAspect="1" noChangeArrowheads="1"/>
          </p:cNvPicPr>
          <p:nvPr/>
        </p:nvPicPr>
        <p:blipFill>
          <a:blip r:embed="rId2"/>
          <a:srcRect/>
          <a:stretch>
            <a:fillRect/>
          </a:stretch>
        </p:blipFill>
        <p:spPr bwMode="auto">
          <a:xfrm>
            <a:off x="2476500" y="2228850"/>
            <a:ext cx="4191000" cy="2400300"/>
          </a:xfrm>
          <a:prstGeom prst="rect">
            <a:avLst/>
          </a:prstGeom>
          <a:noFill/>
          <a:ln w="9525">
            <a:noFill/>
            <a:miter lim="800000"/>
            <a:headEnd/>
            <a:tailEnd/>
          </a:ln>
        </p:spPr>
      </p:pic>
      <p:sp>
        <p:nvSpPr>
          <p:cNvPr id="41990" name="Rectangle 6"/>
          <p:cNvSpPr>
            <a:spLocks noGrp="1" noChangeArrowheads="1"/>
          </p:cNvSpPr>
          <p:nvPr>
            <p:ph type="title" idx="4294967295"/>
          </p:nvPr>
        </p:nvSpPr>
        <p:spPr>
          <a:xfrm>
            <a:off x="0" y="274638"/>
            <a:ext cx="8229600" cy="1143000"/>
          </a:xfrm>
        </p:spPr>
        <p:txBody>
          <a:bodyPr rtlCol="0" anchor="b">
            <a:normAutofit/>
          </a:bodyPr>
          <a:lstStyle/>
          <a:p>
            <a:pPr fontAlgn="auto">
              <a:spcAft>
                <a:spcPts val="0"/>
              </a:spcAft>
              <a:defRPr/>
            </a:pPr>
            <a:r>
              <a:rPr lang="en-US">
                <a:effectLst>
                  <a:outerShdw blurRad="38100" dist="38100" dir="2700000" algn="tl">
                    <a:srgbClr val="C0C0C0"/>
                  </a:outerShdw>
                </a:effectLst>
              </a:rPr>
              <a:t>Weight for age healthy bf</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152400" y="1524000"/>
            <a:ext cx="8572500" cy="2971800"/>
          </a:xfrm>
          <a:prstGeom prst="rect">
            <a:avLst/>
          </a:prstGeom>
          <a:noFill/>
          <a:ln w="9525">
            <a:noFill/>
            <a:miter lim="800000"/>
            <a:headEnd/>
            <a:tailEnd/>
          </a:ln>
        </p:spPr>
      </p:pic>
      <p:sp>
        <p:nvSpPr>
          <p:cNvPr id="20482" name="TextBox 1"/>
          <p:cNvSpPr txBox="1">
            <a:spLocks noChangeArrowheads="1"/>
          </p:cNvSpPr>
          <p:nvPr/>
        </p:nvSpPr>
        <p:spPr bwMode="auto">
          <a:xfrm>
            <a:off x="1066800" y="6096000"/>
            <a:ext cx="5043488" cy="276225"/>
          </a:xfrm>
          <a:prstGeom prst="rect">
            <a:avLst/>
          </a:prstGeom>
          <a:noFill/>
          <a:ln w="9525">
            <a:noFill/>
            <a:miter lim="800000"/>
            <a:headEnd/>
            <a:tailEnd/>
          </a:ln>
        </p:spPr>
        <p:txBody>
          <a:bodyPr wrap="none">
            <a:spAutoFit/>
          </a:bodyPr>
          <a:lstStyle/>
          <a:p>
            <a:r>
              <a:rPr lang="en-US" sz="1200">
                <a:latin typeface="Book Antiqua" pitchFamily="18" charset="0"/>
              </a:rPr>
              <a:t>Lawrence, Lawrence Breastfeeding: A guide For the medical profession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rtlCol="0">
            <a:normAutofit fontScale="92500"/>
          </a:bodyPr>
          <a:lstStyle/>
          <a:p>
            <a:pPr marL="365760" indent="-365760" fontAlgn="auto">
              <a:spcAft>
                <a:spcPts val="0"/>
              </a:spcAft>
              <a:defRPr/>
            </a:pPr>
            <a:r>
              <a:rPr lang="en-US" dirty="0" smtClean="0">
                <a:solidFill>
                  <a:schemeClr val="tx1">
                    <a:lumMod val="85000"/>
                    <a:lumOff val="15000"/>
                  </a:schemeClr>
                </a:solidFill>
              </a:rPr>
              <a:t>Fetal life: epithelial </a:t>
            </a:r>
            <a:r>
              <a:rPr lang="en-US" dirty="0">
                <a:solidFill>
                  <a:schemeClr val="tx1">
                    <a:lumMod val="85000"/>
                    <a:lumOff val="15000"/>
                  </a:schemeClr>
                </a:solidFill>
              </a:rPr>
              <a:t>bud </a:t>
            </a:r>
            <a:r>
              <a:rPr lang="en-US" dirty="0" smtClean="0">
                <a:solidFill>
                  <a:schemeClr val="tx1">
                    <a:lumMod val="85000"/>
                    <a:lumOff val="15000"/>
                  </a:schemeClr>
                </a:solidFill>
              </a:rPr>
              <a:t>sprouting</a:t>
            </a:r>
          </a:p>
          <a:p>
            <a:pPr marL="365760" indent="-365760" fontAlgn="auto">
              <a:spcAft>
                <a:spcPts val="0"/>
              </a:spcAft>
              <a:defRPr/>
            </a:pPr>
            <a:r>
              <a:rPr lang="en-US" dirty="0">
                <a:solidFill>
                  <a:schemeClr val="tx1">
                    <a:lumMod val="85000"/>
                    <a:lumOff val="15000"/>
                  </a:schemeClr>
                </a:solidFill>
              </a:rPr>
              <a:t>P</a:t>
            </a:r>
            <a:r>
              <a:rPr lang="en-US" dirty="0" smtClean="0">
                <a:solidFill>
                  <a:schemeClr val="tx1">
                    <a:lumMod val="85000"/>
                    <a:lumOff val="15000"/>
                  </a:schemeClr>
                </a:solidFill>
              </a:rPr>
              <a:t>ostnatal life: extensive </a:t>
            </a:r>
            <a:r>
              <a:rPr lang="en-US" dirty="0">
                <a:solidFill>
                  <a:schemeClr val="tx1">
                    <a:lumMod val="85000"/>
                    <a:lumOff val="15000"/>
                  </a:schemeClr>
                </a:solidFill>
              </a:rPr>
              <a:t>branching morphogenesis </a:t>
            </a:r>
            <a:r>
              <a:rPr lang="en-US" dirty="0" smtClean="0">
                <a:solidFill>
                  <a:schemeClr val="tx1">
                    <a:lumMod val="85000"/>
                    <a:lumOff val="15000"/>
                  </a:schemeClr>
                </a:solidFill>
              </a:rPr>
              <a:t>continues</a:t>
            </a:r>
          </a:p>
          <a:p>
            <a:pPr marL="365760" indent="-365760" fontAlgn="auto">
              <a:spcAft>
                <a:spcPts val="0"/>
              </a:spcAft>
              <a:defRPr/>
            </a:pPr>
            <a:r>
              <a:rPr lang="en-US" dirty="0" smtClean="0">
                <a:solidFill>
                  <a:schemeClr val="tx1">
                    <a:lumMod val="85000"/>
                    <a:lumOff val="15000"/>
                  </a:schemeClr>
                </a:solidFill>
              </a:rPr>
              <a:t>Puberty: exponential </a:t>
            </a:r>
            <a:r>
              <a:rPr lang="en-US" dirty="0">
                <a:solidFill>
                  <a:schemeClr val="tx1">
                    <a:lumMod val="85000"/>
                    <a:lumOff val="15000"/>
                  </a:schemeClr>
                </a:solidFill>
              </a:rPr>
              <a:t>epithelial outgrowth </a:t>
            </a:r>
            <a:r>
              <a:rPr lang="en-US" dirty="0" smtClean="0">
                <a:solidFill>
                  <a:schemeClr val="tx1">
                    <a:lumMod val="85000"/>
                    <a:lumOff val="15000"/>
                  </a:schemeClr>
                </a:solidFill>
              </a:rPr>
              <a:t>during; </a:t>
            </a:r>
            <a:r>
              <a:rPr lang="en-US" dirty="0">
                <a:solidFill>
                  <a:schemeClr val="tx1">
                    <a:lumMod val="85000"/>
                    <a:lumOff val="15000"/>
                  </a:schemeClr>
                </a:solidFill>
              </a:rPr>
              <a:t>the fat pad rapidly fills with epithelia to produce the adult breast. </a:t>
            </a:r>
            <a:endParaRPr lang="en-US" dirty="0" smtClean="0">
              <a:solidFill>
                <a:schemeClr val="tx1">
                  <a:lumMod val="85000"/>
                  <a:lumOff val="15000"/>
                </a:schemeClr>
              </a:solidFill>
            </a:endParaRPr>
          </a:p>
          <a:p>
            <a:pPr marL="365760" indent="-365760" fontAlgn="auto">
              <a:spcAft>
                <a:spcPts val="0"/>
              </a:spcAft>
              <a:defRPr/>
            </a:pPr>
            <a:r>
              <a:rPr lang="en-US" dirty="0" smtClean="0">
                <a:solidFill>
                  <a:schemeClr val="tx1">
                    <a:lumMod val="85000"/>
                    <a:lumOff val="15000"/>
                  </a:schemeClr>
                </a:solidFill>
              </a:rPr>
              <a:t>Mature </a:t>
            </a:r>
            <a:r>
              <a:rPr lang="en-US" dirty="0">
                <a:solidFill>
                  <a:schemeClr val="tx1">
                    <a:lumMod val="85000"/>
                    <a:lumOff val="15000"/>
                  </a:schemeClr>
                </a:solidFill>
              </a:rPr>
              <a:t>breast </a:t>
            </a:r>
            <a:r>
              <a:rPr lang="en-US" dirty="0" smtClean="0">
                <a:solidFill>
                  <a:schemeClr val="tx1">
                    <a:lumMod val="85000"/>
                    <a:lumOff val="15000"/>
                  </a:schemeClr>
                </a:solidFill>
              </a:rPr>
              <a:t>tissue: undergoes </a:t>
            </a:r>
            <a:r>
              <a:rPr lang="en-US" dirty="0">
                <a:solidFill>
                  <a:schemeClr val="tx1">
                    <a:lumMod val="85000"/>
                    <a:lumOff val="15000"/>
                  </a:schemeClr>
                </a:solidFill>
              </a:rPr>
              <a:t>only minor changes, largely dependent on the stage of the </a:t>
            </a:r>
            <a:r>
              <a:rPr lang="en-US" dirty="0" smtClean="0">
                <a:solidFill>
                  <a:schemeClr val="tx1">
                    <a:lumMod val="85000"/>
                    <a:lumOff val="15000"/>
                  </a:schemeClr>
                </a:solidFill>
              </a:rPr>
              <a:t> menstrual cycle</a:t>
            </a:r>
            <a:r>
              <a:rPr lang="en-US" dirty="0">
                <a:solidFill>
                  <a:schemeClr val="tx1">
                    <a:lumMod val="85000"/>
                    <a:lumOff val="15000"/>
                  </a:schemeClr>
                </a:solidFill>
              </a:rPr>
              <a:t>. </a:t>
            </a:r>
            <a:endParaRPr lang="en-US" dirty="0" smtClean="0">
              <a:solidFill>
                <a:schemeClr val="tx1">
                  <a:lumMod val="85000"/>
                  <a:lumOff val="15000"/>
                </a:schemeClr>
              </a:solidFill>
            </a:endParaRPr>
          </a:p>
          <a:p>
            <a:pPr marL="365760" indent="-365760" fontAlgn="auto">
              <a:spcAft>
                <a:spcPts val="0"/>
              </a:spcAft>
              <a:defRPr/>
            </a:pPr>
            <a:r>
              <a:rPr lang="en-US" dirty="0">
                <a:solidFill>
                  <a:schemeClr val="tx1">
                    <a:lumMod val="85000"/>
                    <a:lumOff val="15000"/>
                  </a:schemeClr>
                </a:solidFill>
              </a:rPr>
              <a:t>L</a:t>
            </a:r>
            <a:r>
              <a:rPr lang="en-US" dirty="0" smtClean="0">
                <a:solidFill>
                  <a:schemeClr val="tx1">
                    <a:lumMod val="85000"/>
                    <a:lumOff val="15000"/>
                  </a:schemeClr>
                </a:solidFill>
              </a:rPr>
              <a:t>ate pregnancy: prominent differentiation, </a:t>
            </a:r>
            <a:r>
              <a:rPr lang="en-US" dirty="0">
                <a:solidFill>
                  <a:schemeClr val="tx1">
                    <a:lumMod val="85000"/>
                    <a:lumOff val="15000"/>
                  </a:schemeClr>
                </a:solidFill>
              </a:rPr>
              <a:t>ultimately becoming competent for functional lactation </a:t>
            </a:r>
            <a:r>
              <a:rPr lang="en-US" dirty="0" smtClean="0">
                <a:solidFill>
                  <a:schemeClr val="tx1">
                    <a:lumMod val="85000"/>
                    <a:lumOff val="15000"/>
                  </a:schemeClr>
                </a:solidFill>
              </a:rPr>
              <a:t>. </a:t>
            </a:r>
            <a:endParaRPr lang="en-US" dirty="0">
              <a:solidFill>
                <a:schemeClr val="tx1">
                  <a:lumMod val="85000"/>
                  <a:lumOff val="15000"/>
                </a:schemeClr>
              </a:solidFill>
            </a:endParaRPr>
          </a:p>
        </p:txBody>
      </p:sp>
      <p:sp>
        <p:nvSpPr>
          <p:cNvPr id="21506" name="Title 3"/>
          <p:cNvSpPr>
            <a:spLocks noGrp="1"/>
          </p:cNvSpPr>
          <p:nvPr>
            <p:ph type="title"/>
          </p:nvPr>
        </p:nvSpPr>
        <p:spPr/>
        <p:txBody>
          <a:bodyPr/>
          <a:lstStyle/>
          <a:p>
            <a:r>
              <a:rPr lang="en-US" smtClean="0"/>
              <a:t>Breast Development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1153</TotalTime>
  <Words>3207</Words>
  <Application>Microsoft Office PowerPoint</Application>
  <PresentationFormat>On-screen Show (4:3)</PresentationFormat>
  <Paragraphs>348</Paragraphs>
  <Slides>77</Slides>
  <Notes>0</Notes>
  <HiddenSlides>0</HiddenSlides>
  <MMClips>1</MMClips>
  <ScaleCrop>false</ScaleCrop>
  <HeadingPairs>
    <vt:vector size="6" baseType="variant">
      <vt:variant>
        <vt:lpstr>Fonts Used</vt:lpstr>
      </vt:variant>
      <vt:variant>
        <vt:i4>6</vt:i4>
      </vt:variant>
      <vt:variant>
        <vt:lpstr>Design Template</vt:lpstr>
      </vt:variant>
      <vt:variant>
        <vt:i4>9</vt:i4>
      </vt:variant>
      <vt:variant>
        <vt:lpstr>Slide Titles</vt:lpstr>
      </vt:variant>
      <vt:variant>
        <vt:i4>77</vt:i4>
      </vt:variant>
    </vt:vector>
  </HeadingPairs>
  <TitlesOfParts>
    <vt:vector size="92" baseType="lpstr">
      <vt:lpstr>Book Antiqua</vt:lpstr>
      <vt:lpstr>Arial</vt:lpstr>
      <vt:lpstr>Wingdings</vt:lpstr>
      <vt:lpstr>Calibri</vt:lpstr>
      <vt:lpstr>Times New Roman</vt:lpstr>
      <vt:lpstr>Perpetua</vt:lpstr>
      <vt:lpstr>Hardcover</vt:lpstr>
      <vt:lpstr>Hardcover</vt:lpstr>
      <vt:lpstr>Hardcover</vt:lpstr>
      <vt:lpstr>Hardcover</vt:lpstr>
      <vt:lpstr>Hardcover</vt:lpstr>
      <vt:lpstr>Hardcover</vt:lpstr>
      <vt:lpstr>Hardcover</vt:lpstr>
      <vt:lpstr>Hardcover</vt:lpstr>
      <vt:lpstr>Hardcover</vt:lpstr>
      <vt:lpstr>Slide 1</vt:lpstr>
      <vt:lpstr>Objectives</vt:lpstr>
      <vt:lpstr>Clues</vt:lpstr>
      <vt:lpstr>Slide 4</vt:lpstr>
      <vt:lpstr>Breast Development</vt:lpstr>
      <vt:lpstr>Embryogenesis</vt:lpstr>
      <vt:lpstr>Embryogenesis</vt:lpstr>
      <vt:lpstr>Slide 8</vt:lpstr>
      <vt:lpstr>Breast Development</vt:lpstr>
      <vt:lpstr>Breast Development</vt:lpstr>
      <vt:lpstr>Slide 11</vt:lpstr>
      <vt:lpstr>Pregnancy</vt:lpstr>
      <vt:lpstr>Slide 13</vt:lpstr>
      <vt:lpstr>Slide 14</vt:lpstr>
      <vt:lpstr>Potential Abnormalities</vt:lpstr>
      <vt:lpstr>Slide 16</vt:lpstr>
      <vt:lpstr>Environmental influences</vt:lpstr>
      <vt:lpstr>Slide 18</vt:lpstr>
      <vt:lpstr>Slide 19</vt:lpstr>
      <vt:lpstr>Regulation of Production</vt:lpstr>
      <vt:lpstr>During Pregnancy</vt:lpstr>
      <vt:lpstr>Normal Milk Production</vt:lpstr>
      <vt:lpstr>Normal Milk Production</vt:lpstr>
      <vt:lpstr>Lactogenic Hormone Complex</vt:lpstr>
      <vt:lpstr>Lactogenic Inhibition</vt:lpstr>
      <vt:lpstr>Problems here: Immediate</vt:lpstr>
      <vt:lpstr>What to do if there really is “no milk”</vt:lpstr>
      <vt:lpstr>Regulation</vt:lpstr>
      <vt:lpstr>Regulation of Oxytocin</vt:lpstr>
      <vt:lpstr>Prolactin</vt:lpstr>
      <vt:lpstr>Slide 31</vt:lpstr>
      <vt:lpstr>Prolactin</vt:lpstr>
      <vt:lpstr>Prolactin</vt:lpstr>
      <vt:lpstr>Reglan and Domperidone</vt:lpstr>
      <vt:lpstr>Prolactin and Obesity</vt:lpstr>
      <vt:lpstr>Oxytocin</vt:lpstr>
      <vt:lpstr>Oxytocin</vt:lpstr>
      <vt:lpstr>Problems with regulation and production</vt:lpstr>
      <vt:lpstr>Problems with regulation and production</vt:lpstr>
      <vt:lpstr>Problems with regulation and production</vt:lpstr>
      <vt:lpstr>Problems with regulation and production</vt:lpstr>
      <vt:lpstr>Problems with regulation and production</vt:lpstr>
      <vt:lpstr>First Several days</vt:lpstr>
      <vt:lpstr>First hours</vt:lpstr>
      <vt:lpstr>Slide 45</vt:lpstr>
      <vt:lpstr>Timing- First Few Days</vt:lpstr>
      <vt:lpstr>First Few Days</vt:lpstr>
      <vt:lpstr>After the first few days</vt:lpstr>
      <vt:lpstr>After the First Few Days</vt:lpstr>
      <vt:lpstr>Slide 50</vt:lpstr>
      <vt:lpstr>Slide 51</vt:lpstr>
      <vt:lpstr>After the First Few Days</vt:lpstr>
      <vt:lpstr>Perceived Insufficient Milk Supply</vt:lpstr>
      <vt:lpstr>Perceived Insufficient Milk Supply</vt:lpstr>
      <vt:lpstr>Perceived Insufficient Milk Supply</vt:lpstr>
      <vt:lpstr>Perceived Insufficient Milk Supply</vt:lpstr>
      <vt:lpstr>Slide 57</vt:lpstr>
      <vt:lpstr>After Breastfeeding is Going Well</vt:lpstr>
      <vt:lpstr>Appropriate Supplementation</vt:lpstr>
      <vt:lpstr>Supplementation</vt:lpstr>
      <vt:lpstr>Supplementation not indicated</vt:lpstr>
      <vt:lpstr>Supplementation not indicated</vt:lpstr>
      <vt:lpstr>Supplementation not indicated</vt:lpstr>
      <vt:lpstr>cases</vt:lpstr>
      <vt:lpstr>Jessie</vt:lpstr>
      <vt:lpstr>Leanna</vt:lpstr>
      <vt:lpstr>Robin</vt:lpstr>
      <vt:lpstr>Katie</vt:lpstr>
      <vt:lpstr>Mrs. Thomas</vt:lpstr>
      <vt:lpstr>Mrs. Thomas</vt:lpstr>
      <vt:lpstr>Mrs. Thomas</vt:lpstr>
      <vt:lpstr>Kassidy</vt:lpstr>
      <vt:lpstr>Kassidy</vt:lpstr>
      <vt:lpstr>Brady</vt:lpstr>
      <vt:lpstr>Brady</vt:lpstr>
      <vt:lpstr>CDC</vt:lpstr>
      <vt:lpstr>Weight for age healthy bf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physiologic approach to help mothers with low milk supply</dc:title>
  <dc:creator>Jenny</dc:creator>
  <cp:lastModifiedBy>P88SCom</cp:lastModifiedBy>
  <cp:revision>31</cp:revision>
  <dcterms:created xsi:type="dcterms:W3CDTF">2012-04-15T15:01:22Z</dcterms:created>
  <dcterms:modified xsi:type="dcterms:W3CDTF">2012-05-23T18:53:46Z</dcterms:modified>
</cp:coreProperties>
</file>